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66" r:id="rId3"/>
    <p:sldId id="274" r:id="rId4"/>
    <p:sldId id="267" r:id="rId5"/>
    <p:sldId id="338" r:id="rId6"/>
    <p:sldId id="271" r:id="rId7"/>
    <p:sldId id="272" r:id="rId8"/>
    <p:sldId id="373" r:id="rId9"/>
    <p:sldId id="374" r:id="rId10"/>
    <p:sldId id="345" r:id="rId11"/>
    <p:sldId id="375" r:id="rId12"/>
    <p:sldId id="275" r:id="rId13"/>
    <p:sldId id="371" r:id="rId14"/>
    <p:sldId id="353" r:id="rId15"/>
    <p:sldId id="354" r:id="rId16"/>
    <p:sldId id="394" r:id="rId17"/>
    <p:sldId id="395" r:id="rId18"/>
    <p:sldId id="396" r:id="rId19"/>
    <p:sldId id="397" r:id="rId20"/>
    <p:sldId id="355" r:id="rId21"/>
    <p:sldId id="356" r:id="rId22"/>
    <p:sldId id="357" r:id="rId23"/>
    <p:sldId id="358" r:id="rId24"/>
    <p:sldId id="393" r:id="rId25"/>
    <p:sldId id="360" r:id="rId26"/>
    <p:sldId id="361" r:id="rId27"/>
    <p:sldId id="362" r:id="rId28"/>
    <p:sldId id="359" r:id="rId29"/>
    <p:sldId id="372" r:id="rId30"/>
    <p:sldId id="280" r:id="rId31"/>
    <p:sldId id="378" r:id="rId32"/>
    <p:sldId id="369" r:id="rId33"/>
    <p:sldId id="377" r:id="rId34"/>
    <p:sldId id="379" r:id="rId35"/>
    <p:sldId id="376" r:id="rId36"/>
    <p:sldId id="380" r:id="rId37"/>
    <p:sldId id="370" r:id="rId38"/>
    <p:sldId id="364" r:id="rId39"/>
    <p:sldId id="381" r:id="rId40"/>
    <p:sldId id="382" r:id="rId41"/>
    <p:sldId id="383" r:id="rId42"/>
    <p:sldId id="392" r:id="rId43"/>
    <p:sldId id="384" r:id="rId44"/>
    <p:sldId id="385" r:id="rId45"/>
    <p:sldId id="386" r:id="rId46"/>
    <p:sldId id="387" r:id="rId47"/>
    <p:sldId id="388" r:id="rId48"/>
    <p:sldId id="389" r:id="rId49"/>
    <p:sldId id="390" r:id="rId50"/>
    <p:sldId id="391" r:id="rId51"/>
    <p:sldId id="368" r:id="rId5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992A17"/>
    <a:srgbClr val="6CA62C"/>
    <a:srgbClr val="FE86FF"/>
    <a:srgbClr val="8BFCFF"/>
    <a:srgbClr val="FF7401"/>
    <a:srgbClr val="66CCFF"/>
    <a:srgbClr val="FF6600"/>
    <a:srgbClr val="7AFE02"/>
    <a:srgbClr val="D26D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9823" autoAdjust="0"/>
    <p:restoredTop sz="90647" autoAdjust="0"/>
  </p:normalViewPr>
  <p:slideViewPr>
    <p:cSldViewPr showGuides="1">
      <p:cViewPr varScale="1">
        <p:scale>
          <a:sx n="50" d="100"/>
          <a:sy n="50" d="100"/>
        </p:scale>
        <p:origin x="-1566" y="-90"/>
      </p:cViewPr>
      <p:guideLst>
        <p:guide orient="horz" pos="845"/>
        <p:guide orient="horz" pos="515"/>
        <p:guide orient="horz" pos="3521"/>
        <p:guide orient="horz" pos="391"/>
        <p:guide orient="horz" pos="1162"/>
        <p:guide pos="2880"/>
        <p:guide pos="329"/>
        <p:guide pos="5518"/>
        <p:guide pos="265"/>
        <p:guide pos="748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818"/>
    </p:cViewPr>
  </p:sorterViewPr>
  <p:notesViewPr>
    <p:cSldViewPr showGuides="1">
      <p:cViewPr varScale="1">
        <p:scale>
          <a:sx n="90" d="100"/>
          <a:sy n="90" d="100"/>
        </p:scale>
        <p:origin x="-37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10.xlsx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12.xlsx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13.xlsx"/><Relationship Id="rId1" Type="http://schemas.openxmlformats.org/officeDocument/2006/relationships/themeOverride" Target="../theme/themeOverride9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9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rgbClr val="990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spPr>
              <a:solidFill>
                <a:srgbClr val="F79646">
                  <a:lumMod val="75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explosion val="1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Hoja1!$A$2:$A$13</c:f>
              <c:strCache>
                <c:ptCount val="12"/>
                <c:pt idx="0">
                  <c:v>Resto del mundo</c:v>
                </c:pt>
                <c:pt idx="1">
                  <c:v>Argentina</c:v>
                </c:pt>
                <c:pt idx="2">
                  <c:v>Brazil</c:v>
                </c:pt>
                <c:pt idx="3">
                  <c:v>Chile</c:v>
                </c:pt>
                <c:pt idx="4">
                  <c:v>Ecuador</c:v>
                </c:pt>
                <c:pt idx="5">
                  <c:v>Estados Unidos</c:v>
                </c:pt>
                <c:pt idx="6">
                  <c:v>México</c:v>
                </c:pt>
                <c:pt idx="7">
                  <c:v>Panamá</c:v>
                </c:pt>
                <c:pt idx="8">
                  <c:v>Paraguay</c:v>
                </c:pt>
                <c:pt idx="9">
                  <c:v>Perú</c:v>
                </c:pt>
                <c:pt idx="10">
                  <c:v>Uruguay</c:v>
                </c:pt>
                <c:pt idx="11">
                  <c:v>Venezuela</c:v>
                </c:pt>
              </c:strCache>
            </c:strRef>
          </c:cat>
          <c:val>
            <c:numRef>
              <c:f>Hoja1!$B$2:$B$13</c:f>
              <c:numCache>
                <c:formatCode>#,##0</c:formatCode>
                <c:ptCount val="12"/>
                <c:pt idx="0" formatCode="General">
                  <c:v>98247454</c:v>
                </c:pt>
                <c:pt idx="1">
                  <c:v>2780400</c:v>
                </c:pt>
                <c:pt idx="2">
                  <c:v>8514877</c:v>
                </c:pt>
                <c:pt idx="3">
                  <c:v>756102</c:v>
                </c:pt>
                <c:pt idx="4">
                  <c:v>283561</c:v>
                </c:pt>
                <c:pt idx="5">
                  <c:v>9826675</c:v>
                </c:pt>
                <c:pt idx="6">
                  <c:v>1964375</c:v>
                </c:pt>
                <c:pt idx="7">
                  <c:v>75420</c:v>
                </c:pt>
                <c:pt idx="8">
                  <c:v>406752</c:v>
                </c:pt>
                <c:pt idx="9">
                  <c:v>1285216</c:v>
                </c:pt>
                <c:pt idx="10">
                  <c:v>176215</c:v>
                </c:pt>
                <c:pt idx="11">
                  <c:v>912050</c:v>
                </c:pt>
              </c:numCache>
            </c:numRef>
          </c:val>
        </c:ser>
        <c:gapWidth val="78"/>
        <c:splitType val="pos"/>
        <c:splitPos val="11"/>
        <c:secondPieSize val="99"/>
        <c:serLines>
          <c:spPr>
            <a:ln>
              <a:solidFill>
                <a:srgbClr val="1A73B0"/>
              </a:solidFill>
            </a:ln>
          </c:spPr>
        </c:serLines>
      </c:ofPie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6566965957002875"/>
          <c:y val="0.12796434749556507"/>
          <c:w val="0.23433034042997164"/>
          <c:h val="0.74407130500887031"/>
        </c:manualLayout>
      </c:layout>
      <c:txPr>
        <a:bodyPr/>
        <a:lstStyle/>
        <a:p>
          <a:pPr>
            <a:defRPr sz="1600">
              <a:solidFill>
                <a:schemeClr val="tx1"/>
              </a:solidFill>
            </a:defRPr>
          </a:pPr>
          <a:endParaRPr lang="es-ES"/>
        </a:p>
      </c:txPr>
    </c:legend>
    <c:plotVisOnly val="1"/>
    <c:dispBlanksAs val="zero"/>
  </c:chart>
  <c:txPr>
    <a:bodyPr/>
    <a:lstStyle/>
    <a:p>
      <a:pPr>
        <a:defRPr sz="1800" b="1">
          <a:solidFill>
            <a:srgbClr val="1A73B0"/>
          </a:solidFill>
        </a:defRPr>
      </a:pPr>
      <a:endParaRPr lang="es-ES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spPr>
              <a:solidFill>
                <a:srgbClr val="990033"/>
              </a:solidFill>
            </c:spPr>
          </c:dPt>
          <c:dPt>
            <c:idx val="1"/>
            <c:explosion val="0"/>
            <c:spPr>
              <a:solidFill>
                <a:srgbClr val="0070C0"/>
              </a:solidFill>
            </c:spPr>
          </c:dPt>
          <c:cat>
            <c:strRef>
              <c:f>Hoja1!$A$2:$A$3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86.9</c:v>
                </c:pt>
                <c:pt idx="1">
                  <c:v>13.1</c:v>
                </c:pt>
              </c:numCache>
            </c:numRef>
          </c:val>
        </c:ser>
        <c:firstSliceAng val="112"/>
      </c:pieChart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spPr>
              <a:solidFill>
                <a:srgbClr val="990033"/>
              </a:solidFill>
            </c:spPr>
          </c:dPt>
          <c:dPt>
            <c:idx val="1"/>
            <c:explosion val="0"/>
            <c:spPr>
              <a:solidFill>
                <a:srgbClr val="0070C0"/>
              </a:solidFill>
            </c:spPr>
          </c:dPt>
          <c:cat>
            <c:strRef>
              <c:f>Hoja1!$A$2:$A$3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94</c:v>
                </c:pt>
                <c:pt idx="1">
                  <c:v>6</c:v>
                </c:pt>
              </c:numCache>
            </c:numRef>
          </c:val>
        </c:ser>
        <c:firstSliceAng val="97"/>
      </c:pieChart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spPr>
              <a:solidFill>
                <a:srgbClr val="990033"/>
              </a:solidFill>
            </c:spPr>
          </c:dPt>
          <c:dPt>
            <c:idx val="1"/>
            <c:explosion val="0"/>
            <c:spPr>
              <a:solidFill>
                <a:srgbClr val="0070C0"/>
              </a:solidFill>
            </c:spPr>
          </c:dPt>
          <c:cat>
            <c:strRef>
              <c:f>Hoja1!$A$2:$A$3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94</c:v>
                </c:pt>
                <c:pt idx="1">
                  <c:v>6</c:v>
                </c:pt>
              </c:numCache>
            </c:numRef>
          </c:val>
        </c:ser>
        <c:firstSliceAng val="97"/>
      </c:pieChart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spPr>
              <a:solidFill>
                <a:srgbClr val="990033"/>
              </a:solidFill>
            </c:spPr>
          </c:dPt>
          <c:dPt>
            <c:idx val="1"/>
            <c:explosion val="0"/>
            <c:spPr>
              <a:solidFill>
                <a:srgbClr val="0070C0"/>
              </a:solidFill>
            </c:spPr>
          </c:dPt>
          <c:cat>
            <c:strRef>
              <c:f>Hoja1!$A$2:$A$3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94</c:v>
                </c:pt>
                <c:pt idx="1">
                  <c:v>6</c:v>
                </c:pt>
              </c:numCache>
            </c:numRef>
          </c:val>
        </c:ser>
        <c:firstSliceAng val="97"/>
      </c:pieChart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15491395463815974"/>
          <c:y val="0.12119171500986009"/>
          <c:w val="0.70615594409510962"/>
          <c:h val="0.74084747318099886"/>
        </c:manualLayout>
      </c:layout>
      <c:pieChart>
        <c:varyColors val="1"/>
        <c:ser>
          <c:idx val="2"/>
          <c:order val="0"/>
          <c:dPt>
            <c:idx val="0"/>
            <c:spPr>
              <a:solidFill>
                <a:srgbClr val="1D5EAD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Hoja1!$B$1:$F$1</c:f>
              <c:strCache>
                <c:ptCount val="5"/>
                <c:pt idx="0">
                  <c:v>Asia  </c:v>
                </c:pt>
                <c:pt idx="1">
                  <c:v>América</c:v>
                </c:pt>
                <c:pt idx="2">
                  <c:v>Europa</c:v>
                </c:pt>
                <c:pt idx="3">
                  <c:v>Oceanía </c:v>
                </c:pt>
                <c:pt idx="4">
                  <c:v> Africa</c:v>
                </c:pt>
              </c:strCache>
            </c:strRef>
          </c:cat>
          <c:val>
            <c:numRef>
              <c:f>Hoja1!$B$2:$F$2</c:f>
              <c:numCache>
                <c:formatCode>General</c:formatCode>
                <c:ptCount val="5"/>
                <c:pt idx="0">
                  <c:v>39</c:v>
                </c:pt>
                <c:pt idx="1">
                  <c:v>23</c:v>
                </c:pt>
                <c:pt idx="2">
                  <c:v>18</c:v>
                </c:pt>
                <c:pt idx="3">
                  <c:v>11</c:v>
                </c:pt>
                <c:pt idx="4">
                  <c:v>9</c:v>
                </c:pt>
              </c:numCache>
            </c:numRef>
          </c:val>
        </c:ser>
        <c:dLbls>
          <c:showCatName val="1"/>
          <c:showPercent val="1"/>
        </c:dLbls>
        <c:firstSliceAng val="47"/>
      </c:pieChart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1362661257048261"/>
          <c:y val="9.6038069810938334E-2"/>
          <c:w val="0.71414787078082409"/>
          <c:h val="0.74923202158063917"/>
        </c:manualLayout>
      </c:layout>
      <c:pieChart>
        <c:varyColors val="1"/>
        <c:ser>
          <c:idx val="2"/>
          <c:order val="0"/>
          <c:tx>
            <c:strRef>
              <c:f>Hoja1!$A$2</c:f>
              <c:strCache>
                <c:ptCount val="1"/>
                <c:pt idx="0">
                  <c:v>Unloaded</c:v>
                </c:pt>
              </c:strCache>
            </c:strRef>
          </c:tx>
          <c:dPt>
            <c:idx val="0"/>
            <c:spPr>
              <a:solidFill>
                <a:srgbClr val="1D5EAD"/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</a:defRPr>
                  </a:pPr>
                  <a:endParaRPr lang="es-ES"/>
                </a:p>
              </c:txPr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CatName val="1"/>
            <c:showPercent val="1"/>
            <c:showLeaderLines val="1"/>
          </c:dLbls>
          <c:cat>
            <c:strRef>
              <c:f>Hoja1!$B$1:$F$1</c:f>
              <c:strCache>
                <c:ptCount val="5"/>
                <c:pt idx="0">
                  <c:v>Asia  </c:v>
                </c:pt>
                <c:pt idx="1">
                  <c:v>América</c:v>
                </c:pt>
                <c:pt idx="2">
                  <c:v>Europa</c:v>
                </c:pt>
                <c:pt idx="3">
                  <c:v>Oceanía </c:v>
                </c:pt>
                <c:pt idx="4">
                  <c:v> Africa</c:v>
                </c:pt>
              </c:strCache>
            </c:strRef>
          </c:cat>
          <c:val>
            <c:numRef>
              <c:f>Hoja1!$B$2:$F$2</c:f>
              <c:numCache>
                <c:formatCode>General</c:formatCode>
                <c:ptCount val="5"/>
                <c:pt idx="0">
                  <c:v>57</c:v>
                </c:pt>
                <c:pt idx="1">
                  <c:v>16</c:v>
                </c:pt>
                <c:pt idx="2">
                  <c:v>22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CatName val="1"/>
          <c:showPercent val="1"/>
        </c:dLbls>
        <c:firstSliceAng val="47"/>
      </c:pieChart>
      <c:spPr>
        <a:effectLst/>
      </c:spPr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rgbClr val="990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spPr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explosion val="1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Hoja1!$A$2:$A$13</c:f>
              <c:strCache>
                <c:ptCount val="12"/>
                <c:pt idx="0">
                  <c:v>Resto del mundo</c:v>
                </c:pt>
                <c:pt idx="1">
                  <c:v>Argentina</c:v>
                </c:pt>
                <c:pt idx="2">
                  <c:v>Brazil</c:v>
                </c:pt>
                <c:pt idx="3">
                  <c:v>Chile</c:v>
                </c:pt>
                <c:pt idx="4">
                  <c:v>Ecuador</c:v>
                </c:pt>
                <c:pt idx="5">
                  <c:v>Estados Unidos</c:v>
                </c:pt>
                <c:pt idx="6">
                  <c:v>México</c:v>
                </c:pt>
                <c:pt idx="7">
                  <c:v>Panamá</c:v>
                </c:pt>
                <c:pt idx="8">
                  <c:v>Paraguay</c:v>
                </c:pt>
                <c:pt idx="9">
                  <c:v>Perú</c:v>
                </c:pt>
                <c:pt idx="10">
                  <c:v>Uruguay</c:v>
                </c:pt>
                <c:pt idx="11">
                  <c:v>Venezuela</c:v>
                </c:pt>
              </c:strCache>
            </c:strRef>
          </c:cat>
          <c:val>
            <c:numRef>
              <c:f>Hoja1!$B$2:$B$13</c:f>
              <c:numCache>
                <c:formatCode>#,##0</c:formatCode>
                <c:ptCount val="12"/>
                <c:pt idx="0">
                  <c:v>7134446</c:v>
                </c:pt>
                <c:pt idx="1">
                  <c:v>41425</c:v>
                </c:pt>
                <c:pt idx="2">
                  <c:v>199985</c:v>
                </c:pt>
                <c:pt idx="3">
                  <c:v>17603</c:v>
                </c:pt>
                <c:pt idx="4">
                  <c:v>15075</c:v>
                </c:pt>
                <c:pt idx="5">
                  <c:v>313914</c:v>
                </c:pt>
                <c:pt idx="6">
                  <c:v>115988</c:v>
                </c:pt>
                <c:pt idx="7">
                  <c:v>3635</c:v>
                </c:pt>
                <c:pt idx="8">
                  <c:v>6782</c:v>
                </c:pt>
                <c:pt idx="9">
                  <c:v>30297</c:v>
                </c:pt>
                <c:pt idx="10">
                  <c:v>3407</c:v>
                </c:pt>
                <c:pt idx="11">
                  <c:v>30390</c:v>
                </c:pt>
              </c:numCache>
            </c:numRef>
          </c:val>
        </c:ser>
        <c:gapWidth val="78"/>
        <c:splitType val="pos"/>
        <c:splitPos val="11"/>
        <c:secondPieSize val="99"/>
        <c:serLines>
          <c:spPr>
            <a:ln>
              <a:solidFill>
                <a:srgbClr val="1A73B0"/>
              </a:solidFill>
            </a:ln>
          </c:spPr>
        </c:serLines>
      </c:ofPie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6566965957002875"/>
          <c:y val="0.12796434749556507"/>
          <c:w val="0.23433034042997164"/>
          <c:h val="0.74407130500887031"/>
        </c:manualLayout>
      </c:layout>
      <c:txPr>
        <a:bodyPr/>
        <a:lstStyle/>
        <a:p>
          <a:pPr>
            <a:defRPr sz="1600">
              <a:solidFill>
                <a:schemeClr val="tx1"/>
              </a:solidFill>
            </a:defRPr>
          </a:pPr>
          <a:endParaRPr lang="es-ES"/>
        </a:p>
      </c:txPr>
    </c:legend>
    <c:plotVisOnly val="1"/>
    <c:dispBlanksAs val="zero"/>
  </c:chart>
  <c:txPr>
    <a:bodyPr/>
    <a:lstStyle/>
    <a:p>
      <a:pPr>
        <a:defRPr sz="1800" b="1">
          <a:solidFill>
            <a:srgbClr val="1A73B0"/>
          </a:solidFill>
        </a:defRPr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77699166716572E-2"/>
          <c:y val="5.2539390063187927E-3"/>
          <c:w val="0.91976903555491984"/>
          <c:h val="0.73032151624542785"/>
        </c:manualLayout>
      </c:layout>
      <c:barChart>
        <c:barDir val="col"/>
        <c:grouping val="clustered"/>
        <c:ser>
          <c:idx val="2"/>
          <c:order val="0"/>
          <c:tx>
            <c:strRef>
              <c:f>Hoja1!$B$1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A82A48"/>
            </a:solidFill>
          </c:spPr>
          <c:dLbls>
            <c:dLbl>
              <c:idx val="2"/>
              <c:layout>
                <c:manualLayout>
                  <c:x val="-1.1622792733689718E-2"/>
                  <c:y val="2.6270539148605322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8.8305910214907298E-3"/>
                  <c:y val="0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8.5279026932728284E-3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1.243428646635272E-2"/>
                  <c:y val="0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2.9435303404969308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dLblPos val="outEnd"/>
            <c:showVal val="1"/>
          </c:dLbls>
          <c:cat>
            <c:strRef>
              <c:f>Hoja1!$A$2:$A$12</c:f>
              <c:strCache>
                <c:ptCount val="11"/>
                <c:pt idx="0">
                  <c:v>Argentina</c:v>
                </c:pt>
                <c:pt idx="1">
                  <c:v>Brazil</c:v>
                </c:pt>
                <c:pt idx="2">
                  <c:v>Chile</c:v>
                </c:pt>
                <c:pt idx="3">
                  <c:v>Ecuador</c:v>
                </c:pt>
                <c:pt idx="4">
                  <c:v>Estados Unidos</c:v>
                </c:pt>
                <c:pt idx="5">
                  <c:v>México</c:v>
                </c:pt>
                <c:pt idx="6">
                  <c:v>Panamá</c:v>
                </c:pt>
                <c:pt idx="7">
                  <c:v>Paraguay</c:v>
                </c:pt>
                <c:pt idx="8">
                  <c:v>Perú</c:v>
                </c:pt>
                <c:pt idx="9">
                  <c:v>Uruguay</c:v>
                </c:pt>
                <c:pt idx="10">
                  <c:v>Venezuela</c:v>
                </c:pt>
              </c:strCache>
            </c:strRef>
          </c:cat>
          <c:val>
            <c:numRef>
              <c:f>Hoja1!$B$2:$B$12</c:f>
              <c:numCache>
                <c:formatCode>0.0</c:formatCode>
                <c:ptCount val="11"/>
                <c:pt idx="0">
                  <c:v>8.8695539071308396</c:v>
                </c:pt>
                <c:pt idx="1">
                  <c:v>2.7328052417384501</c:v>
                </c:pt>
                <c:pt idx="2">
                  <c:v>5.8506792816492803</c:v>
                </c:pt>
                <c:pt idx="3">
                  <c:v>7.7930042206187284</c:v>
                </c:pt>
                <c:pt idx="4" formatCode="General">
                  <c:v>1.8</c:v>
                </c:pt>
                <c:pt idx="5">
                  <c:v>3.8398537978087082</c:v>
                </c:pt>
                <c:pt idx="6">
                  <c:v>10.8606413469345</c:v>
                </c:pt>
                <c:pt idx="7">
                  <c:v>4.3424071936254602</c:v>
                </c:pt>
                <c:pt idx="8">
                  <c:v>6.9039573705453883</c:v>
                </c:pt>
                <c:pt idx="9">
                  <c:v>6.5306520653966018</c:v>
                </c:pt>
                <c:pt idx="10">
                  <c:v>4.1764253592392979</c:v>
                </c:pt>
              </c:numCache>
            </c:numRef>
          </c:val>
        </c:ser>
        <c:ser>
          <c:idx val="3"/>
          <c:order val="1"/>
          <c:tx>
            <c:strRef>
              <c:f>Hoja1!$C$1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2"/>
              <c:layout>
                <c:manualLayout>
                  <c:x val="1.2791854039909244E-2"/>
                  <c:y val="4.4326302914008024E-17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7.2074207526176323E-3"/>
                  <c:y val="2.4178262713768217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1640260041850554E-2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2.2433923862616258E-2"/>
                  <c:y val="-2.4178262713768217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065987836659104E-2"/>
                  <c:y val="0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4.3350169355799405E-3"/>
                  <c:y val="2.417826271376821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dLblPos val="outEnd"/>
            <c:showVal val="1"/>
          </c:dLbls>
          <c:cat>
            <c:strRef>
              <c:f>Hoja1!$A$2:$A$12</c:f>
              <c:strCache>
                <c:ptCount val="11"/>
                <c:pt idx="0">
                  <c:v>Argentina</c:v>
                </c:pt>
                <c:pt idx="1">
                  <c:v>Brazil</c:v>
                </c:pt>
                <c:pt idx="2">
                  <c:v>Chile</c:v>
                </c:pt>
                <c:pt idx="3">
                  <c:v>Ecuador</c:v>
                </c:pt>
                <c:pt idx="4">
                  <c:v>Estados Unidos</c:v>
                </c:pt>
                <c:pt idx="5">
                  <c:v>México</c:v>
                </c:pt>
                <c:pt idx="6">
                  <c:v>Panamá</c:v>
                </c:pt>
                <c:pt idx="7">
                  <c:v>Paraguay</c:v>
                </c:pt>
                <c:pt idx="8">
                  <c:v>Perú</c:v>
                </c:pt>
                <c:pt idx="9">
                  <c:v>Uruguay</c:v>
                </c:pt>
                <c:pt idx="10">
                  <c:v>Venezuela</c:v>
                </c:pt>
              </c:strCache>
            </c:strRef>
          </c:cat>
          <c:val>
            <c:numRef>
              <c:f>Hoja1!$C$2:$C$12</c:f>
              <c:numCache>
                <c:formatCode>0.0</c:formatCode>
                <c:ptCount val="11"/>
                <c:pt idx="0">
                  <c:v>1.8995781093584601</c:v>
                </c:pt>
                <c:pt idx="1">
                  <c:v>1.0310353241730601</c:v>
                </c:pt>
                <c:pt idx="2">
                  <c:v>5.5553700802749102</c:v>
                </c:pt>
                <c:pt idx="3">
                  <c:v>5.1357820866662296</c:v>
                </c:pt>
                <c:pt idx="4" formatCode="General">
                  <c:v>2.8</c:v>
                </c:pt>
                <c:pt idx="5">
                  <c:v>3.9368722064064792</c:v>
                </c:pt>
                <c:pt idx="6">
                  <c:v>10.795220373280801</c:v>
                </c:pt>
                <c:pt idx="7">
                  <c:v>-1.2389678459292799</c:v>
                </c:pt>
                <c:pt idx="8">
                  <c:v>6.3301146561183677</c:v>
                </c:pt>
                <c:pt idx="9">
                  <c:v>3.9353441066101791</c:v>
                </c:pt>
                <c:pt idx="10">
                  <c:v>5.6259569750863863</c:v>
                </c:pt>
              </c:numCache>
            </c:numRef>
          </c:val>
        </c:ser>
        <c:ser>
          <c:idx val="4"/>
          <c:order val="2"/>
          <c:tx>
            <c:strRef>
              <c:f>Hoja1!$D$1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2"/>
              <c:layout>
                <c:manualLayout>
                  <c:x val="2.9435303404969308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9435303404969308E-3"/>
                  <c:y val="2.6269695031593482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2.9435303404969308E-3"/>
                  <c:y val="0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4.4152955107453927E-3"/>
                  <c:y val="0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4.4153455958560444E-3"/>
                  <c:y val="-9.6713050855072417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2.9435303404969308E-3"/>
                  <c:y val="0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1774121361987829E-2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dLblPos val="outEnd"/>
            <c:showVal val="1"/>
          </c:dLbls>
          <c:cat>
            <c:strRef>
              <c:f>Hoja1!$A$2:$A$12</c:f>
              <c:strCache>
                <c:ptCount val="11"/>
                <c:pt idx="0">
                  <c:v>Argentina</c:v>
                </c:pt>
                <c:pt idx="1">
                  <c:v>Brazil</c:v>
                </c:pt>
                <c:pt idx="2">
                  <c:v>Chile</c:v>
                </c:pt>
                <c:pt idx="3">
                  <c:v>Ecuador</c:v>
                </c:pt>
                <c:pt idx="4">
                  <c:v>Estados Unidos</c:v>
                </c:pt>
                <c:pt idx="5">
                  <c:v>México</c:v>
                </c:pt>
                <c:pt idx="6">
                  <c:v>Panamá</c:v>
                </c:pt>
                <c:pt idx="7">
                  <c:v>Paraguay</c:v>
                </c:pt>
                <c:pt idx="8">
                  <c:v>Perú</c:v>
                </c:pt>
                <c:pt idx="9">
                  <c:v>Uruguay</c:v>
                </c:pt>
                <c:pt idx="10">
                  <c:v>Venezuela</c:v>
                </c:pt>
              </c:strCache>
            </c:strRef>
          </c:cat>
          <c:val>
            <c:numRef>
              <c:f>Hoja1!$D$2:$D$12</c:f>
              <c:numCache>
                <c:formatCode>General</c:formatCode>
                <c:ptCount val="11"/>
                <c:pt idx="0">
                  <c:v>4.3</c:v>
                </c:pt>
                <c:pt idx="1">
                  <c:v>2.2999999999999998</c:v>
                </c:pt>
                <c:pt idx="2">
                  <c:v>4.2</c:v>
                </c:pt>
                <c:pt idx="3">
                  <c:v>4.5</c:v>
                </c:pt>
                <c:pt idx="4">
                  <c:v>1.9000000000000001</c:v>
                </c:pt>
                <c:pt idx="5">
                  <c:v>1.1000000000000001</c:v>
                </c:pt>
                <c:pt idx="6">
                  <c:v>7.3</c:v>
                </c:pt>
                <c:pt idx="7">
                  <c:v>13</c:v>
                </c:pt>
                <c:pt idx="8" formatCode="0.0">
                  <c:v>5</c:v>
                </c:pt>
                <c:pt idx="9">
                  <c:v>4.2</c:v>
                </c:pt>
                <c:pt idx="10" formatCode="0.0">
                  <c:v>1</c:v>
                </c:pt>
              </c:numCache>
            </c:numRef>
          </c:val>
        </c:ser>
        <c:dLbls>
          <c:showVal val="1"/>
        </c:dLbls>
        <c:gapWidth val="143"/>
        <c:axId val="49950720"/>
        <c:axId val="49952256"/>
      </c:barChart>
      <c:catAx>
        <c:axId val="49950720"/>
        <c:scaling>
          <c:orientation val="minMax"/>
        </c:scaling>
        <c:axPos val="b"/>
        <c:numFmt formatCode="General" sourceLinked="1"/>
        <c:tickLblPos val="nextTo"/>
        <c:spPr>
          <a:ln w="19050"/>
        </c:spPr>
        <c:txPr>
          <a:bodyPr anchor="ctr" anchorCtr="0"/>
          <a:lstStyle/>
          <a:p>
            <a:pPr>
              <a:defRPr sz="1400" b="1">
                <a:solidFill>
                  <a:schemeClr val="tx1"/>
                </a:solidFill>
              </a:defRPr>
            </a:pPr>
            <a:endParaRPr lang="es-ES"/>
          </a:p>
        </c:txPr>
        <c:crossAx val="49952256"/>
        <c:crosses val="autoZero"/>
        <c:auto val="1"/>
        <c:lblAlgn val="ctr"/>
        <c:lblOffset val="800"/>
      </c:catAx>
      <c:valAx>
        <c:axId val="49952256"/>
        <c:scaling>
          <c:orientation val="minMax"/>
        </c:scaling>
        <c:delete val="1"/>
        <c:axPos val="l"/>
        <c:numFmt formatCode="0.0" sourceLinked="1"/>
        <c:tickLblPos val="none"/>
        <c:crossAx val="499507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46816926745315862"/>
          <c:y val="0.9328927558878829"/>
          <c:w val="0.52203623485709716"/>
          <c:h val="6.7107244112117104E-2"/>
        </c:manualLayout>
      </c:layout>
      <c:txPr>
        <a:bodyPr/>
        <a:lstStyle/>
        <a:p>
          <a:pPr>
            <a:defRPr b="1"/>
          </a:pPr>
          <a:endParaRPr lang="es-ES"/>
        </a:p>
      </c:txPr>
    </c:legend>
    <c:plotVisOnly val="1"/>
    <c:dispBlanksAs val="gap"/>
  </c:chart>
  <c:txPr>
    <a:bodyPr/>
    <a:lstStyle/>
    <a:p>
      <a:pPr>
        <a:defRPr sz="1800"/>
      </a:pPr>
      <a:endParaRPr lang="es-E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77699166716572E-2"/>
          <c:y val="3.1850006434844737E-2"/>
          <c:w val="0.91976903555491984"/>
          <c:h val="0.67712938150100199"/>
        </c:manualLayout>
      </c:layout>
      <c:barChart>
        <c:barDir val="col"/>
        <c:grouping val="clustered"/>
        <c:ser>
          <c:idx val="2"/>
          <c:order val="0"/>
          <c:spPr>
            <a:solidFill>
              <a:srgbClr val="A82A48"/>
            </a:solidFill>
          </c:spPr>
          <c:dLbls>
            <c:dLbl>
              <c:idx val="2"/>
              <c:layout>
                <c:manualLayout>
                  <c:x val="-7.3588258512423226E-3"/>
                  <c:y val="2.626969503159397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8.8305910214907298E-3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1.0302356191739252E-2"/>
                  <c:y val="-1.2040137800781288E-17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2.9435303404969308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s-ES"/>
              </a:p>
            </c:txPr>
            <c:dLblPos val="outEnd"/>
            <c:showVal val="1"/>
          </c:dLbls>
          <c:cat>
            <c:strRef>
              <c:f>Hoja1!$A$13:$A$14</c:f>
              <c:strCache>
                <c:ptCount val="2"/>
                <c:pt idx="0">
                  <c:v>CIANAM</c:v>
                </c:pt>
                <c:pt idx="1">
                  <c:v>Mundial</c:v>
                </c:pt>
              </c:strCache>
            </c:strRef>
          </c:cat>
          <c:val>
            <c:numRef>
              <c:f>Hoja1!$B$13:$B$14</c:f>
              <c:numCache>
                <c:formatCode>0.0</c:formatCode>
                <c:ptCount val="2"/>
                <c:pt idx="0">
                  <c:v>5.8</c:v>
                </c:pt>
                <c:pt idx="1">
                  <c:v>2.9</c:v>
                </c:pt>
              </c:numCache>
            </c:numRef>
          </c:val>
        </c:ser>
        <c:ser>
          <c:idx val="3"/>
          <c:order val="1"/>
          <c:spPr>
            <a:solidFill>
              <a:srgbClr val="FFC000"/>
            </a:solidFill>
          </c:spPr>
          <c:dLbls>
            <c:dLbl>
              <c:idx val="3"/>
              <c:layout>
                <c:manualLayout>
                  <c:x val="2.9435303404969308E-3"/>
                  <c:y val="-4.816055120312516E-17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1640260041850554E-2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1774121361987725E-2"/>
                  <c:y val="0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4.3350169355799405E-3"/>
                  <c:y val="2.417826271376821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s-ES"/>
              </a:p>
            </c:txPr>
            <c:dLblPos val="outEnd"/>
            <c:showVal val="1"/>
          </c:dLbls>
          <c:cat>
            <c:strRef>
              <c:f>Hoja1!$A$13:$A$14</c:f>
              <c:strCache>
                <c:ptCount val="2"/>
                <c:pt idx="0">
                  <c:v>CIANAM</c:v>
                </c:pt>
                <c:pt idx="1">
                  <c:v>Mundial</c:v>
                </c:pt>
              </c:strCache>
            </c:strRef>
          </c:cat>
          <c:val>
            <c:numRef>
              <c:f>Hoja1!$C$13:$C$14</c:f>
              <c:numCache>
                <c:formatCode>0.0</c:formatCode>
                <c:ptCount val="2"/>
                <c:pt idx="0">
                  <c:v>4.2</c:v>
                </c:pt>
                <c:pt idx="1">
                  <c:v>2.4</c:v>
                </c:pt>
              </c:numCache>
            </c:numRef>
          </c:val>
        </c:ser>
        <c:ser>
          <c:idx val="4"/>
          <c:order val="2"/>
          <c:spPr>
            <a:solidFill>
              <a:srgbClr val="45CB5B"/>
            </a:solidFill>
          </c:spPr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2.2925561604052798E-2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9435303404969308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9435303404969308E-3"/>
                  <c:y val="2.6269695031593482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2.9435303404969308E-3"/>
                  <c:y val="0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4.4152955107453927E-3"/>
                  <c:y val="0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4.4153455958560444E-3"/>
                  <c:y val="-9.6713050855072417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2.9435303404969308E-3"/>
                  <c:y val="0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1774121361987829E-2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s-ES"/>
              </a:p>
            </c:txPr>
            <c:dLblPos val="outEnd"/>
            <c:showVal val="1"/>
          </c:dLbls>
          <c:cat>
            <c:strRef>
              <c:f>Hoja1!$A$13:$A$14</c:f>
              <c:strCache>
                <c:ptCount val="2"/>
                <c:pt idx="0">
                  <c:v>CIANAM</c:v>
                </c:pt>
                <c:pt idx="1">
                  <c:v>Mundial</c:v>
                </c:pt>
              </c:strCache>
            </c:strRef>
          </c:cat>
          <c:val>
            <c:numRef>
              <c:f>Hoja1!$D$13:$D$14</c:f>
              <c:numCache>
                <c:formatCode>General</c:formatCode>
                <c:ptCount val="2"/>
                <c:pt idx="0" formatCode="0.0">
                  <c:v>4.4000000000000004</c:v>
                </c:pt>
                <c:pt idx="1">
                  <c:v>2.9</c:v>
                </c:pt>
              </c:numCache>
            </c:numRef>
          </c:val>
        </c:ser>
        <c:dLbls>
          <c:showVal val="1"/>
        </c:dLbls>
        <c:gapWidth val="143"/>
        <c:axId val="50119424"/>
        <c:axId val="50120960"/>
      </c:barChart>
      <c:catAx>
        <c:axId val="50119424"/>
        <c:scaling>
          <c:orientation val="minMax"/>
        </c:scaling>
        <c:axPos val="b"/>
        <c:numFmt formatCode="General" sourceLinked="1"/>
        <c:tickLblPos val="nextTo"/>
        <c:spPr>
          <a:ln w="19050"/>
        </c:spPr>
        <c:txPr>
          <a:bodyPr anchor="ctr" anchorCtr="0"/>
          <a:lstStyle/>
          <a:p>
            <a:pPr>
              <a:defRPr sz="1800" b="1">
                <a:solidFill>
                  <a:schemeClr val="tx1"/>
                </a:solidFill>
              </a:defRPr>
            </a:pPr>
            <a:endParaRPr lang="es-ES"/>
          </a:p>
        </c:txPr>
        <c:crossAx val="50120960"/>
        <c:crosses val="autoZero"/>
        <c:auto val="1"/>
        <c:lblAlgn val="ctr"/>
        <c:lblOffset val="150"/>
      </c:catAx>
      <c:valAx>
        <c:axId val="50120960"/>
        <c:scaling>
          <c:orientation val="minMax"/>
          <c:max val="14"/>
        </c:scaling>
        <c:delete val="1"/>
        <c:axPos val="l"/>
        <c:numFmt formatCode="0.0" sourceLinked="1"/>
        <c:tickLblPos val="none"/>
        <c:crossAx val="501194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es-E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ofPieChart>
        <c:ofPieType val="bar"/>
        <c:varyColors val="1"/>
        <c:ser>
          <c:idx val="0"/>
          <c:order val="0"/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rgbClr val="990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explosion val="1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Hoja1!$A$4:$A$15</c:f>
              <c:strCache>
                <c:ptCount val="12"/>
                <c:pt idx="0">
                  <c:v>Resto del Mundo</c:v>
                </c:pt>
                <c:pt idx="1">
                  <c:v>Argentina</c:v>
                </c:pt>
                <c:pt idx="2">
                  <c:v>Brasil</c:v>
                </c:pt>
                <c:pt idx="3">
                  <c:v>Chile</c:v>
                </c:pt>
                <c:pt idx="4">
                  <c:v>Ecuador</c:v>
                </c:pt>
                <c:pt idx="5">
                  <c:v>Estados Unidos</c:v>
                </c:pt>
                <c:pt idx="6">
                  <c:v>México</c:v>
                </c:pt>
                <c:pt idx="7">
                  <c:v>Panamá</c:v>
                </c:pt>
                <c:pt idx="8">
                  <c:v>Paraguay</c:v>
                </c:pt>
                <c:pt idx="9">
                  <c:v>Perú</c:v>
                </c:pt>
                <c:pt idx="10">
                  <c:v>Uruguay</c:v>
                </c:pt>
                <c:pt idx="11">
                  <c:v>Venezuela</c:v>
                </c:pt>
              </c:strCache>
            </c:strRef>
          </c:cat>
          <c:val>
            <c:numRef>
              <c:f>Hoja1!$B$4:$B$15</c:f>
              <c:numCache>
                <c:formatCode>_(* #,##0.00_);_(* \(#,##0.00\);_(* "-"??_);_(@_)</c:formatCode>
                <c:ptCount val="12"/>
                <c:pt idx="0">
                  <c:v>15918676.854599999</c:v>
                </c:pt>
                <c:pt idx="1">
                  <c:v>80927.097799999989</c:v>
                </c:pt>
                <c:pt idx="2">
                  <c:v>242581</c:v>
                </c:pt>
                <c:pt idx="3">
                  <c:v>78276.982599999974</c:v>
                </c:pt>
                <c:pt idx="4">
                  <c:v>24653.608700000001</c:v>
                </c:pt>
                <c:pt idx="5">
                  <c:v>1547283</c:v>
                </c:pt>
                <c:pt idx="6">
                  <c:v>371377.7203000001</c:v>
                </c:pt>
                <c:pt idx="7">
                  <c:v>18872.099999999991</c:v>
                </c:pt>
                <c:pt idx="8">
                  <c:v>11962.093400000003</c:v>
                </c:pt>
                <c:pt idx="9">
                  <c:v>45639.454800000014</c:v>
                </c:pt>
                <c:pt idx="10">
                  <c:v>9889.5877999999957</c:v>
                </c:pt>
                <c:pt idx="11">
                  <c:v>97340</c:v>
                </c:pt>
              </c:numCache>
            </c:numRef>
          </c:val>
        </c:ser>
        <c:gapWidth val="78"/>
        <c:splitType val="pos"/>
        <c:splitPos val="11"/>
        <c:secondPieSize val="99"/>
        <c:serLines>
          <c:spPr>
            <a:ln>
              <a:solidFill>
                <a:srgbClr val="1A73B0"/>
              </a:solidFill>
            </a:ln>
          </c:spPr>
        </c:serLines>
      </c:ofPie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6566965957002875"/>
          <c:y val="0.12796434749556507"/>
          <c:w val="0.23433034042997164"/>
          <c:h val="0.74407130500887031"/>
        </c:manualLayout>
      </c:layout>
      <c:txPr>
        <a:bodyPr/>
        <a:lstStyle/>
        <a:p>
          <a:pPr>
            <a:defRPr sz="1600"/>
          </a:pPr>
          <a:endParaRPr lang="es-ES"/>
        </a:p>
      </c:txPr>
    </c:legend>
    <c:plotVisOnly val="1"/>
    <c:dispBlanksAs val="zero"/>
  </c:chart>
  <c:txPr>
    <a:bodyPr/>
    <a:lstStyle/>
    <a:p>
      <a:pPr>
        <a:defRPr sz="1800" b="1">
          <a:solidFill>
            <a:srgbClr val="1A73B0"/>
          </a:solidFill>
        </a:defRPr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bar"/>
        <c:varyColors val="1"/>
        <c:ser>
          <c:idx val="0"/>
          <c:order val="0"/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rgbClr val="990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explosion val="10"/>
            <c:spPr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Hoja1!$A$4:$A$15</c:f>
              <c:strCache>
                <c:ptCount val="12"/>
                <c:pt idx="0">
                  <c:v>Resto del Mundo</c:v>
                </c:pt>
                <c:pt idx="1">
                  <c:v>Argentina</c:v>
                </c:pt>
                <c:pt idx="2">
                  <c:v>Brasil</c:v>
                </c:pt>
                <c:pt idx="3">
                  <c:v>Chile</c:v>
                </c:pt>
                <c:pt idx="4">
                  <c:v>Ecuador</c:v>
                </c:pt>
                <c:pt idx="5">
                  <c:v>Estados Unidos</c:v>
                </c:pt>
                <c:pt idx="6">
                  <c:v>México</c:v>
                </c:pt>
                <c:pt idx="7">
                  <c:v>Panamá</c:v>
                </c:pt>
                <c:pt idx="8">
                  <c:v>Paraguay</c:v>
                </c:pt>
                <c:pt idx="9">
                  <c:v>Perú</c:v>
                </c:pt>
                <c:pt idx="10">
                  <c:v>Uruguay</c:v>
                </c:pt>
                <c:pt idx="11">
                  <c:v>Venezuela</c:v>
                </c:pt>
              </c:strCache>
            </c:strRef>
          </c:cat>
          <c:val>
            <c:numRef>
              <c:f>Hoja1!$B$4:$B$15</c:f>
              <c:numCache>
                <c:formatCode>#\ ###\ ##0.0</c:formatCode>
                <c:ptCount val="12"/>
                <c:pt idx="0" formatCode="_(* #,##0.00_);_(* \(#,##0.00\);_(* &quot;-&quot;??_);_(@_)">
                  <c:v>15316008.235599993</c:v>
                </c:pt>
                <c:pt idx="1">
                  <c:v>65555.562599999976</c:v>
                </c:pt>
                <c:pt idx="2">
                  <c:v>223164</c:v>
                </c:pt>
                <c:pt idx="3">
                  <c:v>74855.107500000013</c:v>
                </c:pt>
                <c:pt idx="4">
                  <c:v>24584.659399999993</c:v>
                </c:pt>
                <c:pt idx="5" formatCode="#,##0.0">
                  <c:v>2335374.5</c:v>
                </c:pt>
                <c:pt idx="6">
                  <c:v>371150.58409999998</c:v>
                </c:pt>
                <c:pt idx="7">
                  <c:v>24622.6</c:v>
                </c:pt>
                <c:pt idx="8">
                  <c:v>11116.944000000003</c:v>
                </c:pt>
                <c:pt idx="9">
                  <c:v>41112.660100000001</c:v>
                </c:pt>
                <c:pt idx="10">
                  <c:v>12258.3467</c:v>
                </c:pt>
                <c:pt idx="11" formatCode="#,##0.0">
                  <c:v>59339</c:v>
                </c:pt>
              </c:numCache>
            </c:numRef>
          </c:val>
        </c:ser>
        <c:gapWidth val="78"/>
        <c:splitType val="pos"/>
        <c:splitPos val="11"/>
        <c:secondPieSize val="99"/>
        <c:serLines>
          <c:spPr>
            <a:ln>
              <a:solidFill>
                <a:srgbClr val="1A73B0"/>
              </a:solidFill>
            </a:ln>
          </c:spPr>
        </c:serLines>
      </c:ofPie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6566965957002875"/>
          <c:y val="0.12796434749556507"/>
          <c:w val="0.23433034042997164"/>
          <c:h val="0.74407130500887031"/>
        </c:manualLayout>
      </c:layout>
      <c:txPr>
        <a:bodyPr/>
        <a:lstStyle/>
        <a:p>
          <a:pPr>
            <a:defRPr sz="1600"/>
          </a:pPr>
          <a:endParaRPr lang="es-ES"/>
        </a:p>
      </c:txPr>
    </c:legend>
    <c:plotVisOnly val="1"/>
    <c:dispBlanksAs val="zero"/>
  </c:chart>
  <c:txPr>
    <a:bodyPr/>
    <a:lstStyle/>
    <a:p>
      <a:pPr>
        <a:defRPr sz="1800" b="1">
          <a:solidFill>
            <a:srgbClr val="1A73B0"/>
          </a:solidFill>
        </a:defRPr>
      </a:pPr>
      <a:endParaRPr lang="es-E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9048053866112126E-3"/>
          <c:y val="5.2539390063187927E-3"/>
          <c:w val="0.84802696182314419"/>
          <c:h val="0.814945478969481"/>
        </c:manualLayout>
      </c:layout>
      <c:barChart>
        <c:barDir val="col"/>
        <c:grouping val="stacked"/>
        <c:ser>
          <c:idx val="2"/>
          <c:order val="0"/>
          <c:tx>
            <c:strRef>
              <c:f>Hoja1!$A$2</c:f>
              <c:strCache>
                <c:ptCount val="1"/>
                <c:pt idx="0">
                  <c:v>Container 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</c:spPr>
          <c:dLbls>
            <c:dLbl>
              <c:idx val="2"/>
              <c:layout>
                <c:manualLayout>
                  <c:x val="1.2768336976573338E-4"/>
                  <c:y val="2.6270539148605322E-3"/>
                </c:manualLayout>
              </c:layout>
              <c:showVal val="1"/>
            </c:dLbl>
            <c:dLbl>
              <c:idx val="4"/>
              <c:layout>
                <c:manualLayout>
                  <c:x val="3.1478725510111589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-1.0302356191739252E-2"/>
                  <c:y val="-1.2040137800781288E-17"/>
                </c:manualLayout>
              </c:layout>
              <c:showVal val="1"/>
            </c:dLbl>
            <c:dLbl>
              <c:idx val="10"/>
              <c:layout>
                <c:manualLayout>
                  <c:x val="-2.9435303404969308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Val val="1"/>
          </c:dLbls>
          <c:cat>
            <c:numRef>
              <c:f>Hoja1!$B$1:$F$1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Hoja1!$B$2:$F$2</c:f>
              <c:numCache>
                <c:formatCode>General</c:formatCode>
                <c:ptCount val="5"/>
                <c:pt idx="0">
                  <c:v>1127</c:v>
                </c:pt>
                <c:pt idx="1">
                  <c:v>1275</c:v>
                </c:pt>
                <c:pt idx="2" formatCode="0">
                  <c:v>1421</c:v>
                </c:pt>
                <c:pt idx="3" formatCode="0">
                  <c:v>1480</c:v>
                </c:pt>
                <c:pt idx="4" formatCode="0">
                  <c:v>1578</c:v>
                </c:pt>
              </c:numCache>
            </c:numRef>
          </c:val>
        </c:ser>
        <c:ser>
          <c:idx val="3"/>
          <c:order val="1"/>
          <c:tx>
            <c:strRef>
              <c:f>Hoja1!$A$3</c:f>
              <c:strCache>
                <c:ptCount val="1"/>
                <c:pt idx="0">
                  <c:v>Other dry cargo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3"/>
              <c:layout>
                <c:manualLayout>
                  <c:x val="2.9435303404969308E-3"/>
                  <c:y val="-4.816055120312516E-17"/>
                </c:manualLayout>
              </c:layout>
              <c:showVal val="1"/>
            </c:dLbl>
            <c:dLbl>
              <c:idx val="5"/>
              <c:layout>
                <c:manualLayout>
                  <c:x val="1.1640260041850554E-2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1.1774121361987725E-2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4.3350169355799405E-3"/>
                  <c:y val="2.4178262713768217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s-ES"/>
              </a:p>
            </c:txPr>
            <c:showVal val="1"/>
          </c:dLbls>
          <c:cat>
            <c:numRef>
              <c:f>Hoja1!$B$1:$F$1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Hoja1!$B$3:$F$3</c:f>
            </c:numRef>
          </c:val>
        </c:ser>
        <c:ser>
          <c:idx val="4"/>
          <c:order val="2"/>
          <c:tx>
            <c:strRef>
              <c:f>Hoja1!$A$4</c:f>
              <c:strCache>
                <c:ptCount val="1"/>
                <c:pt idx="0">
                  <c:v>Other dry cargo </c:v>
                </c:pt>
              </c:strCache>
            </c:strRef>
          </c:tx>
          <c:spPr>
            <a:solidFill>
              <a:srgbClr val="6CA62C"/>
            </a:solidFill>
          </c:spPr>
          <c:dLbls>
            <c:dLbl>
              <c:idx val="2"/>
              <c:layout>
                <c:manualLayout>
                  <c:x val="2.9435303404969308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2.9435303404969308E-3"/>
                  <c:y val="2.6269695031593482E-3"/>
                </c:manualLayout>
              </c:layout>
              <c:showVal val="1"/>
            </c:dLbl>
            <c:dLbl>
              <c:idx val="4"/>
              <c:layout>
                <c:manualLayout>
                  <c:x val="2.9435303404969308E-3"/>
                  <c:y val="0"/>
                </c:manualLayout>
              </c:layout>
              <c:showVal val="1"/>
            </c:dLbl>
            <c:dLbl>
              <c:idx val="8"/>
              <c:layout>
                <c:manualLayout>
                  <c:x val="4.4152955107453927E-3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4.4153455958560444E-3"/>
                  <c:y val="-9.6713050855072417E-3"/>
                </c:manualLayout>
              </c:layout>
              <c:showVal val="1"/>
            </c:dLbl>
            <c:dLbl>
              <c:idx val="10"/>
              <c:layout>
                <c:manualLayout>
                  <c:x val="2.9435303404969308E-3"/>
                  <c:y val="0"/>
                </c:manualLayout>
              </c:layout>
              <c:showVal val="1"/>
            </c:dLbl>
            <c:dLbl>
              <c:idx val="11"/>
              <c:layout>
                <c:manualLayout>
                  <c:x val="1.1774121361987829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Val val="1"/>
          </c:dLbls>
          <c:cat>
            <c:numRef>
              <c:f>Hoja1!$B$1:$F$1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Hoja1!$B$4:$F$4</c:f>
              <c:numCache>
                <c:formatCode>General</c:formatCode>
                <c:ptCount val="5"/>
                <c:pt idx="0">
                  <c:v>2004</c:v>
                </c:pt>
                <c:pt idx="1">
                  <c:v>2027</c:v>
                </c:pt>
                <c:pt idx="2" formatCode="0">
                  <c:v>2084</c:v>
                </c:pt>
                <c:pt idx="3" formatCode="0">
                  <c:v>2184</c:v>
                </c:pt>
                <c:pt idx="4" formatCode="0">
                  <c:v>2300</c:v>
                </c:pt>
              </c:numCache>
            </c:numRef>
          </c:val>
        </c:ser>
        <c:ser>
          <c:idx val="0"/>
          <c:order val="3"/>
          <c:tx>
            <c:strRef>
              <c:f>Hoja1!$A$5</c:f>
              <c:strCache>
                <c:ptCount val="1"/>
                <c:pt idx="0">
                  <c:v>Five major bulks </c:v>
                </c:pt>
              </c:strCache>
            </c:strRef>
          </c:tx>
          <c:spPr>
            <a:solidFill>
              <a:srgbClr val="C0504D">
                <a:lumMod val="75000"/>
              </a:srgb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Val val="1"/>
          </c:dLbls>
          <c:cat>
            <c:numRef>
              <c:f>Hoja1!$B$1:$F$1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Hoja1!$B$5:$F$5</c:f>
              <c:numCache>
                <c:formatCode>General</c:formatCode>
                <c:ptCount val="5"/>
                <c:pt idx="0">
                  <c:v>2085</c:v>
                </c:pt>
                <c:pt idx="1">
                  <c:v>2335</c:v>
                </c:pt>
                <c:pt idx="2" formatCode="0">
                  <c:v>2486</c:v>
                </c:pt>
                <c:pt idx="3" formatCode="0">
                  <c:v>2665</c:v>
                </c:pt>
                <c:pt idx="4" formatCode="0">
                  <c:v>2786</c:v>
                </c:pt>
              </c:numCache>
            </c:numRef>
          </c:val>
        </c:ser>
        <c:ser>
          <c:idx val="1"/>
          <c:order val="4"/>
          <c:tx>
            <c:strRef>
              <c:f>Hoja1!$A$6</c:f>
              <c:strCache>
                <c:ptCount val="1"/>
                <c:pt idx="0">
                  <c:v>Oil and gas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Val val="1"/>
          </c:dLbls>
          <c:cat>
            <c:numRef>
              <c:f>Hoja1!$B$1:$F$1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Hoja1!$B$6:$F$6</c:f>
              <c:numCache>
                <c:formatCode>General</c:formatCode>
                <c:ptCount val="5"/>
                <c:pt idx="0">
                  <c:v>2642</c:v>
                </c:pt>
                <c:pt idx="1">
                  <c:v>2772</c:v>
                </c:pt>
                <c:pt idx="2" formatCode="0">
                  <c:v>2794</c:v>
                </c:pt>
                <c:pt idx="3" formatCode="0">
                  <c:v>2836</c:v>
                </c:pt>
                <c:pt idx="4" formatCode="0">
                  <c:v>2904</c:v>
                </c:pt>
              </c:numCache>
            </c:numRef>
          </c:val>
        </c:ser>
        <c:dLbls>
          <c:showVal val="1"/>
        </c:dLbls>
        <c:gapWidth val="109"/>
        <c:overlap val="100"/>
        <c:axId val="65696512"/>
        <c:axId val="65698048"/>
      </c:barChart>
      <c:catAx>
        <c:axId val="65696512"/>
        <c:scaling>
          <c:orientation val="minMax"/>
        </c:scaling>
        <c:axPos val="b"/>
        <c:numFmt formatCode="General" sourceLinked="1"/>
        <c:tickLblPos val="nextTo"/>
        <c:spPr>
          <a:ln w="19050"/>
        </c:spPr>
        <c:txPr>
          <a:bodyPr anchor="ctr" anchorCtr="0"/>
          <a:lstStyle/>
          <a:p>
            <a:pPr>
              <a:defRPr sz="2000" b="1">
                <a:solidFill>
                  <a:schemeClr val="tx1"/>
                </a:solidFill>
              </a:defRPr>
            </a:pPr>
            <a:endParaRPr lang="es-ES"/>
          </a:p>
        </c:txPr>
        <c:crossAx val="65698048"/>
        <c:crosses val="autoZero"/>
        <c:auto val="1"/>
        <c:lblAlgn val="ctr"/>
        <c:lblOffset val="100"/>
      </c:catAx>
      <c:valAx>
        <c:axId val="65698048"/>
        <c:scaling>
          <c:orientation val="minMax"/>
        </c:scaling>
        <c:delete val="1"/>
        <c:axPos val="l"/>
        <c:numFmt formatCode="General" sourceLinked="1"/>
        <c:tickLblPos val="none"/>
        <c:crossAx val="656965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784056532489893"/>
          <c:y val="0.22071593549315666"/>
          <c:w val="0.15063654816793237"/>
          <c:h val="0.63352074342636822"/>
        </c:manualLayout>
      </c:layout>
      <c:txPr>
        <a:bodyPr/>
        <a:lstStyle/>
        <a:p>
          <a:pPr>
            <a:defRPr sz="1600" b="1"/>
          </a:pPr>
          <a:endParaRPr lang="es-ES"/>
        </a:p>
      </c:txPr>
    </c:legend>
    <c:plotVisOnly val="1"/>
    <c:dispBlanksAs val="gap"/>
  </c:chart>
  <c:txPr>
    <a:bodyPr/>
    <a:lstStyle/>
    <a:p>
      <a:pPr>
        <a:defRPr sz="1800"/>
      </a:pPr>
      <a:endParaRPr lang="es-E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spPr>
              <a:solidFill>
                <a:srgbClr val="990033"/>
              </a:solidFill>
            </c:spPr>
          </c:dPt>
          <c:dPt>
            <c:idx val="1"/>
            <c:explosion val="0"/>
            <c:spPr>
              <a:solidFill>
                <a:srgbClr val="0070C0"/>
              </a:solidFill>
            </c:spPr>
          </c:dPt>
          <c:cat>
            <c:strRef>
              <c:f>Hoja1!$A$2:$A$3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86.9</c:v>
                </c:pt>
                <c:pt idx="1">
                  <c:v>13.1</c:v>
                </c:pt>
              </c:numCache>
            </c:numRef>
          </c:val>
        </c:ser>
        <c:firstSliceAng val="112"/>
      </c:pieChart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explosion val="25"/>
          <c:dPt>
            <c:idx val="0"/>
            <c:spPr>
              <a:solidFill>
                <a:srgbClr val="990033"/>
              </a:solidFill>
            </c:spPr>
          </c:dPt>
          <c:dPt>
            <c:idx val="1"/>
            <c:explosion val="0"/>
            <c:spPr>
              <a:solidFill>
                <a:srgbClr val="0070C0"/>
              </a:solidFill>
            </c:spPr>
          </c:dPt>
          <c:cat>
            <c:strRef>
              <c:f>Hoja1!$A$2:$A$3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86.9</c:v>
                </c:pt>
                <c:pt idx="1">
                  <c:v>13.1</c:v>
                </c:pt>
              </c:numCache>
            </c:numRef>
          </c:val>
        </c:ser>
        <c:firstSliceAng val="112"/>
      </c:pieChart>
    </c:plotArea>
    <c:plotVisOnly val="1"/>
    <c:dispBlanksAs val="zero"/>
  </c:chart>
  <c:txPr>
    <a:bodyPr/>
    <a:lstStyle/>
    <a:p>
      <a:pPr>
        <a:defRPr sz="1800"/>
      </a:pPr>
      <a:endParaRPr lang="es-E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26A91-6EEC-4EC1-957D-8A8138E7DAC6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6284A-EEDA-419F-8C74-B6A47FCE9D3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810625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62387-9F50-4AF8-87A8-16D085677E3E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4E3F8-0BB2-4B9F-98A6-454BBB600CA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3584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Buque: logo CIANAM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035508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Punto 1: abre 2 </a:t>
            </a:r>
            <a:r>
              <a:rPr lang="es-AR" dirty="0" err="1" smtClean="0"/>
              <a:t>slides</a:t>
            </a:r>
            <a:endParaRPr lang="es-AR" dirty="0" smtClean="0"/>
          </a:p>
          <a:p>
            <a:r>
              <a:rPr lang="es-AR" dirty="0" smtClean="0"/>
              <a:t>SALE PUNTO 4. SE INCORPORA COMO SLIDE DEL PUNTO 1.</a:t>
            </a: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30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644506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Punto 1: abre 2 </a:t>
            </a:r>
            <a:r>
              <a:rPr lang="es-AR" dirty="0" err="1" smtClean="0"/>
              <a:t>slides</a:t>
            </a:r>
            <a:endParaRPr lang="es-AR" dirty="0" smtClean="0"/>
          </a:p>
          <a:p>
            <a:r>
              <a:rPr lang="es-AR" dirty="0" smtClean="0"/>
              <a:t>SALE PUNTO 4. SE INCORPORA COMO SLIDE DEL PUNTO 1.</a:t>
            </a: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31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644506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33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962990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Punto 1: abre 2 </a:t>
            </a:r>
            <a:r>
              <a:rPr lang="es-AR" dirty="0" err="1" smtClean="0"/>
              <a:t>slides</a:t>
            </a:r>
            <a:endParaRPr lang="es-AR" dirty="0" smtClean="0"/>
          </a:p>
          <a:p>
            <a:r>
              <a:rPr lang="es-AR" dirty="0" smtClean="0"/>
              <a:t>SALE PUNTO 4. SE INCORPORA COMO SLIDE DEL PUNTO 1.</a:t>
            </a: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34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644506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Punto 1: abre 2 </a:t>
            </a:r>
            <a:r>
              <a:rPr lang="es-AR" dirty="0" err="1" smtClean="0"/>
              <a:t>slides</a:t>
            </a:r>
            <a:endParaRPr lang="es-AR" dirty="0" smtClean="0"/>
          </a:p>
          <a:p>
            <a:r>
              <a:rPr lang="es-AR" dirty="0" smtClean="0"/>
              <a:t>SALE PUNTO 4. SE INCORPORA COMO SLIDE DEL PUNTO 1.</a:t>
            </a: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36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644506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2014 Ecuador</a:t>
            </a:r>
            <a:r>
              <a:rPr lang="es-AR" baseline="0" dirty="0" smtClean="0"/>
              <a:t> – 1era asamblea general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42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29373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4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707462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Incluir % de crecimiento entre</a:t>
            </a:r>
            <a:r>
              <a:rPr lang="es-AR" baseline="0" dirty="0" smtClean="0"/>
              <a:t> años de todas las cargas</a:t>
            </a:r>
          </a:p>
          <a:p>
            <a:endParaRPr lang="es-AR" baseline="0" dirty="0" smtClean="0"/>
          </a:p>
          <a:p>
            <a:r>
              <a:rPr lang="es-AR" baseline="0" dirty="0" smtClean="0"/>
              <a:t>Agregar </a:t>
            </a:r>
            <a:r>
              <a:rPr lang="es-AR" baseline="0" dirty="0" err="1" smtClean="0"/>
              <a:t>info</a:t>
            </a:r>
            <a:r>
              <a:rPr lang="es-AR" baseline="0" dirty="0" smtClean="0"/>
              <a:t> de </a:t>
            </a:r>
            <a:r>
              <a:rPr lang="es-AR" baseline="0" dirty="0" err="1" smtClean="0"/>
              <a:t>America</a:t>
            </a:r>
            <a:r>
              <a:rPr lang="es-AR" baseline="0" dirty="0" smtClean="0"/>
              <a:t> con misma </a:t>
            </a:r>
            <a:r>
              <a:rPr lang="es-AR" baseline="0" dirty="0" err="1" smtClean="0"/>
              <a:t>info</a:t>
            </a:r>
            <a:r>
              <a:rPr lang="es-AR" baseline="0" dirty="0" smtClean="0"/>
              <a:t> (nuevo </a:t>
            </a:r>
            <a:r>
              <a:rPr lang="es-AR" baseline="0" dirty="0" err="1" smtClean="0"/>
              <a:t>slide</a:t>
            </a:r>
            <a:r>
              <a:rPr lang="es-AR" baseline="0" smtClean="0"/>
              <a:t>), </a:t>
            </a:r>
            <a:r>
              <a:rPr lang="es-AR" baseline="0" dirty="0" smtClean="0"/>
              <a:t>pero no va  tener desagregado CONTAINERS (estará dentro de </a:t>
            </a:r>
            <a:r>
              <a:rPr lang="es-AR" baseline="0" dirty="0" err="1" smtClean="0"/>
              <a:t>dry</a:t>
            </a:r>
            <a:r>
              <a:rPr lang="es-AR" baseline="0" dirty="0" smtClean="0"/>
              <a:t> cargo)</a:t>
            </a:r>
          </a:p>
          <a:p>
            <a:endParaRPr lang="es-AR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9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69234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10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493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Sigue presentación de Gustavo (5/6 </a:t>
            </a:r>
            <a:r>
              <a:rPr lang="es-AR" dirty="0" err="1" smtClean="0"/>
              <a:t>slides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15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826031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Sigue presentación de Gustavo (5/6 </a:t>
            </a:r>
            <a:r>
              <a:rPr lang="es-AR" dirty="0" err="1" smtClean="0"/>
              <a:t>slides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16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826031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Sigue presentación de Gustavo (5/6 </a:t>
            </a:r>
            <a:r>
              <a:rPr lang="es-AR" dirty="0" err="1" smtClean="0"/>
              <a:t>slides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17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826031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Sigue presentación de Gustavo (5/6 </a:t>
            </a:r>
            <a:r>
              <a:rPr lang="es-AR" dirty="0" err="1" smtClean="0"/>
              <a:t>slides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18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826031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Sigue presentación de Gustavo (5/6 </a:t>
            </a:r>
            <a:r>
              <a:rPr lang="es-AR" dirty="0" err="1" smtClean="0"/>
              <a:t>slides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4E3F8-0BB2-4B9F-98A6-454BBB600CAD}" type="slidenum">
              <a:rPr lang="es-AR" smtClean="0"/>
              <a:pPr/>
              <a:t>19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82603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eño personalizad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TextBox 5"/>
          <p:cNvSpPr txBox="1"/>
          <p:nvPr userDrawn="1"/>
        </p:nvSpPr>
        <p:spPr>
          <a:xfrm>
            <a:off x="4740798" y="6348908"/>
            <a:ext cx="4019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 Reunión Anual</a:t>
            </a:r>
            <a:r>
              <a:rPr lang="es-AR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CIANAM - Guayaquil</a:t>
            </a:r>
            <a:endParaRPr lang="es-A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711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58757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7320"/>
            <a:ext cx="8229600" cy="4958844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>
                <a:solidFill>
                  <a:srgbClr val="2B3E85"/>
                </a:solidFill>
              </a:defRPr>
            </a:lvl1pPr>
            <a:lvl2pPr>
              <a:buClr>
                <a:schemeClr val="accent6">
                  <a:lumMod val="75000"/>
                </a:schemeClr>
              </a:buClr>
              <a:defRPr>
                <a:solidFill>
                  <a:srgbClr val="2B3E85"/>
                </a:solidFill>
              </a:defRPr>
            </a:lvl2pPr>
            <a:lvl3pPr>
              <a:buClr>
                <a:schemeClr val="accent6">
                  <a:lumMod val="75000"/>
                </a:schemeClr>
              </a:buClr>
              <a:defRPr>
                <a:solidFill>
                  <a:srgbClr val="2B3E85"/>
                </a:solidFill>
              </a:defRPr>
            </a:lvl3pPr>
            <a:lvl4pPr>
              <a:buClr>
                <a:schemeClr val="accent6">
                  <a:lumMod val="75000"/>
                </a:schemeClr>
              </a:buClr>
              <a:defRPr>
                <a:solidFill>
                  <a:srgbClr val="2B3E85"/>
                </a:solidFill>
              </a:defRPr>
            </a:lvl4pPr>
            <a:lvl5pPr>
              <a:buClr>
                <a:schemeClr val="accent6">
                  <a:lumMod val="75000"/>
                </a:schemeClr>
              </a:buClr>
              <a:defRPr>
                <a:solidFill>
                  <a:srgbClr val="2B3E85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A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A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5173"/>
            <a:ext cx="8229600" cy="667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A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A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56EF-6D62-4B72-B430-B710064C2675}" type="datetimeFigureOut">
              <a:rPr lang="es-AR" smtClean="0"/>
              <a:pPr/>
              <a:t>05/05/2014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6C4C-BBFD-4715-A4F7-A9DB282C57B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TextBox 5"/>
          <p:cNvSpPr txBox="1"/>
          <p:nvPr userDrawn="1"/>
        </p:nvSpPr>
        <p:spPr>
          <a:xfrm>
            <a:off x="4740798" y="6424409"/>
            <a:ext cx="4019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 Reunión Anual</a:t>
            </a:r>
            <a:r>
              <a:rPr lang="es-AR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CIANAM - Guayaquil</a:t>
            </a:r>
            <a:endParaRPr lang="es-A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lang="es-AR" sz="3200" b="1" kern="1200" dirty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24257" y="5618325"/>
            <a:ext cx="4117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800" b="1" dirty="0" smtClean="0">
                <a:solidFill>
                  <a:srgbClr val="0099FF"/>
                </a:solidFill>
              </a:rPr>
              <a:t>Guayaquil, Ecuador</a:t>
            </a:r>
            <a:endParaRPr lang="es-AR" sz="2800" b="1" dirty="0">
              <a:solidFill>
                <a:srgbClr val="0099FF"/>
              </a:solidFill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4740798" y="6306963"/>
            <a:ext cx="401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Abril 2014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Comercio marítimo </a:t>
            </a:r>
            <a:r>
              <a:rPr lang="es-AR" sz="2400" dirty="0" smtClean="0"/>
              <a:t>2010-2012 </a:t>
            </a:r>
            <a:r>
              <a:rPr lang="es-AR" sz="1800" dirty="0"/>
              <a:t>(millones de toneladas </a:t>
            </a:r>
            <a:r>
              <a:rPr lang="es-AR" sz="1800" dirty="0" smtClean="0"/>
              <a:t> y %)</a:t>
            </a:r>
            <a:endParaRPr lang="es-AR" sz="1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20468" y="1342683"/>
            <a:ext cx="3278439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schemeClr val="bg1"/>
                </a:solidFill>
              </a:rPr>
              <a:t>Cargadas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22042" y="1333224"/>
            <a:ext cx="3237782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AR" dirty="0" smtClean="0"/>
              <a:t>Descargadas</a:t>
            </a:r>
            <a:endParaRPr lang="es-AR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5614" y="6367464"/>
            <a:ext cx="6007330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UNCTAD </a:t>
            </a:r>
            <a:r>
              <a:rPr lang="es-A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UNITED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NATIONS CONFERENCE ON TRADE AND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DEVELOPMENT)</a:t>
            </a:r>
            <a:endParaRPr lang="es-A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55613" y="879773"/>
            <a:ext cx="4376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rgbClr val="0070C0"/>
                </a:solidFill>
              </a:rPr>
              <a:t>América vs Resto del Mundo</a:t>
            </a:r>
            <a:endParaRPr lang="es-AR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12" name="11 Gráfico"/>
          <p:cNvGraphicFramePr/>
          <p:nvPr>
            <p:extLst>
              <p:ext uri="{D42A27DB-BD31-4B8C-83A1-F6EECF244321}">
                <p14:modId xmlns="" xmlns:p14="http://schemas.microsoft.com/office/powerpoint/2010/main" val="2578291535"/>
              </p:ext>
            </p:extLst>
          </p:nvPr>
        </p:nvGraphicFramePr>
        <p:xfrm>
          <a:off x="1003012" y="2219344"/>
          <a:ext cx="2224396" cy="148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481509" y="1811319"/>
            <a:ext cx="1081356" cy="5909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b="1" dirty="0" smtClean="0">
                <a:solidFill>
                  <a:srgbClr val="990033"/>
                </a:solidFill>
              </a:rPr>
              <a:t>Resto del Mundo</a:t>
            </a:r>
            <a:endParaRPr lang="es-AR" b="1" dirty="0">
              <a:solidFill>
                <a:srgbClr val="990033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617551" y="2032918"/>
            <a:ext cx="108135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América</a:t>
            </a:r>
            <a:endParaRPr lang="es-AR" b="1" dirty="0">
              <a:solidFill>
                <a:srgbClr val="0070C0"/>
              </a:solidFill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573902" y="2402250"/>
            <a:ext cx="881955" cy="0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481508" y="2724097"/>
            <a:ext cx="105217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000" b="1" dirty="0" smtClean="0">
                <a:solidFill>
                  <a:srgbClr val="990033"/>
                </a:solidFill>
              </a:rPr>
              <a:t>7.236</a:t>
            </a:r>
            <a:endParaRPr lang="es-AR" sz="2000" b="1" dirty="0">
              <a:solidFill>
                <a:srgbClr val="990033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607824" y="2491780"/>
            <a:ext cx="1081356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1.173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(13,9%)</a:t>
            </a:r>
          </a:p>
        </p:txBody>
      </p:sp>
      <p:cxnSp>
        <p:nvCxnSpPr>
          <p:cNvPr id="21" name="20 Conector recto"/>
          <p:cNvCxnSpPr/>
          <p:nvPr/>
        </p:nvCxnSpPr>
        <p:spPr>
          <a:xfrm>
            <a:off x="2717251" y="2402250"/>
            <a:ext cx="88195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156106" y="2668698"/>
            <a:ext cx="907156" cy="4801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800" b="1" dirty="0" smtClean="0"/>
              <a:t>2010</a:t>
            </a:r>
            <a:endParaRPr lang="es-AR" sz="2800" b="1" dirty="0"/>
          </a:p>
        </p:txBody>
      </p:sp>
      <p:graphicFrame>
        <p:nvGraphicFramePr>
          <p:cNvPr id="23" name="22 Gráfico"/>
          <p:cNvGraphicFramePr/>
          <p:nvPr>
            <p:extLst>
              <p:ext uri="{D42A27DB-BD31-4B8C-83A1-F6EECF244321}">
                <p14:modId xmlns="" xmlns:p14="http://schemas.microsoft.com/office/powerpoint/2010/main" val="2695137291"/>
              </p:ext>
            </p:extLst>
          </p:nvPr>
        </p:nvGraphicFramePr>
        <p:xfrm>
          <a:off x="1003012" y="3523565"/>
          <a:ext cx="2224396" cy="148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481508" y="4066514"/>
            <a:ext cx="105217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000" b="1" dirty="0" smtClean="0">
                <a:solidFill>
                  <a:srgbClr val="990033"/>
                </a:solidFill>
              </a:rPr>
              <a:t>7.545</a:t>
            </a:r>
            <a:endParaRPr lang="es-AR" sz="2000" b="1" dirty="0">
              <a:solidFill>
                <a:srgbClr val="990033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607824" y="3834197"/>
            <a:ext cx="1081356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1.239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(14,1%)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4156106" y="4011115"/>
            <a:ext cx="907156" cy="4801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800" b="1" dirty="0" smtClean="0"/>
              <a:t>2011</a:t>
            </a:r>
            <a:endParaRPr lang="es-AR" sz="2800" b="1" dirty="0"/>
          </a:p>
        </p:txBody>
      </p:sp>
      <p:graphicFrame>
        <p:nvGraphicFramePr>
          <p:cNvPr id="27" name="26 Gráfico"/>
          <p:cNvGraphicFramePr/>
          <p:nvPr>
            <p:extLst>
              <p:ext uri="{D42A27DB-BD31-4B8C-83A1-F6EECF244321}">
                <p14:modId xmlns="" xmlns:p14="http://schemas.microsoft.com/office/powerpoint/2010/main" val="960214487"/>
              </p:ext>
            </p:extLst>
          </p:nvPr>
        </p:nvGraphicFramePr>
        <p:xfrm>
          <a:off x="1003012" y="4890742"/>
          <a:ext cx="2224396" cy="148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27 CuadroTexto"/>
          <p:cNvSpPr txBox="1"/>
          <p:nvPr/>
        </p:nvSpPr>
        <p:spPr>
          <a:xfrm>
            <a:off x="481508" y="5438114"/>
            <a:ext cx="105217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000" b="1" dirty="0" smtClean="0">
                <a:solidFill>
                  <a:srgbClr val="990033"/>
                </a:solidFill>
              </a:rPr>
              <a:t>7.878</a:t>
            </a:r>
            <a:endParaRPr lang="es-AR" sz="2000" b="1" dirty="0">
              <a:solidFill>
                <a:srgbClr val="990033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607824" y="5205797"/>
            <a:ext cx="1081356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1.287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(14,0%)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4156106" y="5382715"/>
            <a:ext cx="907156" cy="4801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800" b="1" dirty="0" smtClean="0"/>
              <a:t>2012</a:t>
            </a:r>
            <a:endParaRPr lang="es-AR" sz="2800" b="1" dirty="0"/>
          </a:p>
        </p:txBody>
      </p:sp>
      <p:sp>
        <p:nvSpPr>
          <p:cNvPr id="31" name="30 CuadroTexto"/>
          <p:cNvSpPr txBox="1"/>
          <p:nvPr/>
        </p:nvSpPr>
        <p:spPr>
          <a:xfrm>
            <a:off x="5497745" y="1778343"/>
            <a:ext cx="1081356" cy="5909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b="1" dirty="0" smtClean="0">
                <a:solidFill>
                  <a:srgbClr val="990033"/>
                </a:solidFill>
              </a:rPr>
              <a:t>Resto del Mundo</a:t>
            </a:r>
            <a:endParaRPr lang="es-AR" b="1" dirty="0">
              <a:solidFill>
                <a:srgbClr val="990033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633787" y="1999942"/>
            <a:ext cx="108135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América</a:t>
            </a:r>
            <a:endParaRPr lang="es-AR" b="1" dirty="0">
              <a:solidFill>
                <a:srgbClr val="0070C0"/>
              </a:solidFill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5590138" y="2369274"/>
            <a:ext cx="881955" cy="0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497744" y="2691121"/>
            <a:ext cx="105217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000" b="1" dirty="0" smtClean="0">
                <a:solidFill>
                  <a:srgbClr val="990033"/>
                </a:solidFill>
              </a:rPr>
              <a:t>7.995</a:t>
            </a:r>
            <a:endParaRPr lang="es-AR" sz="2000" b="1" dirty="0">
              <a:solidFill>
                <a:srgbClr val="990033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624060" y="2458804"/>
            <a:ext cx="1081356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449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(5,3%)</a:t>
            </a:r>
          </a:p>
        </p:txBody>
      </p:sp>
      <p:cxnSp>
        <p:nvCxnSpPr>
          <p:cNvPr id="36" name="35 Conector recto"/>
          <p:cNvCxnSpPr/>
          <p:nvPr/>
        </p:nvCxnSpPr>
        <p:spPr>
          <a:xfrm>
            <a:off x="7733487" y="2369274"/>
            <a:ext cx="88195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5497744" y="4033538"/>
            <a:ext cx="105217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000" b="1" dirty="0" smtClean="0">
                <a:solidFill>
                  <a:srgbClr val="990033"/>
                </a:solidFill>
              </a:rPr>
              <a:t>8.289</a:t>
            </a:r>
            <a:endParaRPr lang="es-AR" sz="2000" b="1" dirty="0">
              <a:solidFill>
                <a:srgbClr val="990033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7624060" y="3801221"/>
            <a:ext cx="1081356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508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(5,8%)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5497744" y="5405138"/>
            <a:ext cx="105217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AR" sz="2000" b="1" dirty="0" smtClean="0">
                <a:solidFill>
                  <a:srgbClr val="990033"/>
                </a:solidFill>
              </a:rPr>
              <a:t>8.645</a:t>
            </a:r>
            <a:endParaRPr lang="es-AR" sz="2000" b="1" dirty="0">
              <a:solidFill>
                <a:srgbClr val="990033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7624060" y="5172821"/>
            <a:ext cx="1081356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539</a:t>
            </a:r>
          </a:p>
          <a:p>
            <a:pPr algn="ctr"/>
            <a:r>
              <a:rPr lang="es-AR" sz="2000" b="1" dirty="0" smtClean="0">
                <a:solidFill>
                  <a:srgbClr val="0070C0"/>
                </a:solidFill>
              </a:rPr>
              <a:t>(5,9%)</a:t>
            </a:r>
          </a:p>
        </p:txBody>
      </p:sp>
      <p:graphicFrame>
        <p:nvGraphicFramePr>
          <p:cNvPr id="44" name="43 Gráfico"/>
          <p:cNvGraphicFramePr/>
          <p:nvPr>
            <p:extLst>
              <p:ext uri="{D42A27DB-BD31-4B8C-83A1-F6EECF244321}">
                <p14:modId xmlns="" xmlns:p14="http://schemas.microsoft.com/office/powerpoint/2010/main" val="517103161"/>
              </p:ext>
            </p:extLst>
          </p:nvPr>
        </p:nvGraphicFramePr>
        <p:xfrm>
          <a:off x="6033158" y="2213792"/>
          <a:ext cx="2224396" cy="148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5" name="44 Gráfico"/>
          <p:cNvGraphicFramePr/>
          <p:nvPr>
            <p:extLst>
              <p:ext uri="{D42A27DB-BD31-4B8C-83A1-F6EECF244321}">
                <p14:modId xmlns="" xmlns:p14="http://schemas.microsoft.com/office/powerpoint/2010/main" val="3592715281"/>
              </p:ext>
            </p:extLst>
          </p:nvPr>
        </p:nvGraphicFramePr>
        <p:xfrm>
          <a:off x="6033158" y="3523565"/>
          <a:ext cx="2224396" cy="148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6" name="45 Gráfico"/>
          <p:cNvGraphicFramePr/>
          <p:nvPr>
            <p:extLst>
              <p:ext uri="{D42A27DB-BD31-4B8C-83A1-F6EECF244321}">
                <p14:modId xmlns="" xmlns:p14="http://schemas.microsoft.com/office/powerpoint/2010/main" val="532143879"/>
              </p:ext>
            </p:extLst>
          </p:nvPr>
        </p:nvGraphicFramePr>
        <p:xfrm>
          <a:off x="6033158" y="4890742"/>
          <a:ext cx="2224396" cy="148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48" name="47 Conector recto de flecha"/>
          <p:cNvCxnSpPr/>
          <p:nvPr/>
        </p:nvCxnSpPr>
        <p:spPr>
          <a:xfrm flipH="1">
            <a:off x="3835099" y="2916389"/>
            <a:ext cx="308889" cy="0"/>
          </a:xfrm>
          <a:prstGeom prst="straightConnector1">
            <a:avLst/>
          </a:prstGeom>
          <a:ln w="28575" cap="rnd">
            <a:solidFill>
              <a:schemeClr val="tx1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5063262" y="2916389"/>
            <a:ext cx="308889" cy="0"/>
          </a:xfrm>
          <a:prstGeom prst="straightConnector1">
            <a:avLst/>
          </a:prstGeom>
          <a:ln w="28575" cap="rnd">
            <a:solidFill>
              <a:schemeClr val="tx1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 flipH="1">
            <a:off x="3835099" y="4230145"/>
            <a:ext cx="308889" cy="0"/>
          </a:xfrm>
          <a:prstGeom prst="straightConnector1">
            <a:avLst/>
          </a:prstGeom>
          <a:ln w="28575" cap="rnd">
            <a:solidFill>
              <a:schemeClr val="tx1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5063262" y="4230145"/>
            <a:ext cx="308889" cy="0"/>
          </a:xfrm>
          <a:prstGeom prst="straightConnector1">
            <a:avLst/>
          </a:prstGeom>
          <a:ln w="28575" cap="rnd">
            <a:solidFill>
              <a:schemeClr val="tx1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 flipH="1">
            <a:off x="3835099" y="5636630"/>
            <a:ext cx="308889" cy="0"/>
          </a:xfrm>
          <a:prstGeom prst="straightConnector1">
            <a:avLst/>
          </a:prstGeom>
          <a:ln w="28575" cap="rnd">
            <a:solidFill>
              <a:schemeClr val="tx1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5063262" y="5636630"/>
            <a:ext cx="308889" cy="0"/>
          </a:xfrm>
          <a:prstGeom prst="straightConnector1">
            <a:avLst/>
          </a:prstGeom>
          <a:ln w="28575" cap="rnd">
            <a:solidFill>
              <a:schemeClr val="tx1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7668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Comercio marítimo mundial </a:t>
            </a:r>
            <a:r>
              <a:rPr lang="es-AR" sz="2400" dirty="0" smtClean="0"/>
              <a:t>2012 </a:t>
            </a:r>
            <a:r>
              <a:rPr lang="es-AR" sz="2000" dirty="0" smtClean="0"/>
              <a:t>(% del tonelaje mundial)</a:t>
            </a:r>
            <a:endParaRPr lang="es-AR" sz="2000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="" xmlns:p14="http://schemas.microsoft.com/office/powerpoint/2010/main" val="1332669992"/>
              </p:ext>
            </p:extLst>
          </p:nvPr>
        </p:nvGraphicFramePr>
        <p:xfrm>
          <a:off x="37300" y="1910605"/>
          <a:ext cx="4767311" cy="4544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Gráfico"/>
          <p:cNvGraphicFramePr/>
          <p:nvPr>
            <p:extLst>
              <p:ext uri="{D42A27DB-BD31-4B8C-83A1-F6EECF244321}">
                <p14:modId xmlns="" xmlns:p14="http://schemas.microsoft.com/office/powerpoint/2010/main" val="3311055077"/>
              </p:ext>
            </p:extLst>
          </p:nvPr>
        </p:nvGraphicFramePr>
        <p:xfrm>
          <a:off x="4357714" y="1983105"/>
          <a:ext cx="4767311" cy="4544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20468" y="1342683"/>
            <a:ext cx="4000977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schemeClr val="bg1"/>
                </a:solidFill>
              </a:rPr>
              <a:t>Cargadas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722917" y="1333224"/>
            <a:ext cx="4036907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s-AR"/>
            </a:defPPr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AR" dirty="0" smtClean="0"/>
              <a:t>Descargadas</a:t>
            </a:r>
            <a:endParaRPr lang="es-AR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5614" y="6367464"/>
            <a:ext cx="6007330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UNCTAD </a:t>
            </a:r>
            <a:r>
              <a:rPr lang="es-A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UNITED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NATIONS CONFERENCE ON TRADE AND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DEVELOPMENT)</a:t>
            </a:r>
            <a:endParaRPr lang="es-A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55613" y="879773"/>
            <a:ext cx="4376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rgbClr val="0070C0"/>
                </a:solidFill>
              </a:rPr>
              <a:t>Por regiones</a:t>
            </a:r>
            <a:endParaRPr lang="es-A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17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Conclusiones</a:t>
            </a:r>
            <a:endParaRPr lang="es-AR" sz="2400" dirty="0"/>
          </a:p>
        </p:txBody>
      </p:sp>
      <p:graphicFrame>
        <p:nvGraphicFramePr>
          <p:cNvPr id="11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3398589"/>
              </p:ext>
            </p:extLst>
          </p:nvPr>
        </p:nvGraphicFramePr>
        <p:xfrm>
          <a:off x="522288" y="1052736"/>
          <a:ext cx="8153400" cy="9361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2219"/>
                <a:gridCol w="7261181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1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realizó la búsqueda de la información económica, comercial y de la situación de los puertos de la región.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2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96422001"/>
              </p:ext>
            </p:extLst>
          </p:nvPr>
        </p:nvGraphicFramePr>
        <p:xfrm>
          <a:off x="522288" y="2060848"/>
          <a:ext cx="8151995" cy="9361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2065"/>
                <a:gridCol w="7259930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2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obtuvieron indicadores económicos, de comercio y de puertos para la construcción de la base de datos.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2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82221843"/>
              </p:ext>
            </p:extLst>
          </p:nvPr>
        </p:nvGraphicFramePr>
        <p:xfrm>
          <a:off x="522288" y="3068960"/>
          <a:ext cx="8164901" cy="9361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3477"/>
                <a:gridCol w="7271424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3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ha observado diversidad de información en los datos de recaladas de buques, que es necesario uniformar.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2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3907453"/>
              </p:ext>
            </p:extLst>
          </p:nvPr>
        </p:nvGraphicFramePr>
        <p:xfrm>
          <a:off x="522288" y="4077072"/>
          <a:ext cx="8151995" cy="9361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2065"/>
                <a:gridCol w="7259930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4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Analizar que información se puede agregar.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2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48162370"/>
              </p:ext>
            </p:extLst>
          </p:nvPr>
        </p:nvGraphicFramePr>
        <p:xfrm>
          <a:off x="522288" y="5085184"/>
          <a:ext cx="8164901" cy="9361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3477"/>
                <a:gridCol w="7271424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5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Determinar si la base datos será accesible para los miembros o será abierta.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2272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72604" y="3792165"/>
            <a:ext cx="3987221" cy="1143000"/>
          </a:xfrm>
        </p:spPr>
        <p:txBody>
          <a:bodyPr>
            <a:noAutofit/>
          </a:bodyPr>
          <a:lstStyle/>
          <a:p>
            <a:pPr algn="r"/>
            <a:r>
              <a:rPr lang="es-A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Asuntos de Interés General</a:t>
            </a:r>
            <a:endParaRPr lang="es-A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26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9"/>
            <a:ext cx="8471793" cy="20162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s-AR" sz="3200" dirty="0" smtClean="0">
                <a:solidFill>
                  <a:srgbClr val="1A73B0"/>
                </a:solidFill>
              </a:rPr>
              <a:t>Servicios </a:t>
            </a:r>
            <a:r>
              <a:rPr lang="es-AR" sz="3200" dirty="0" err="1" smtClean="0">
                <a:solidFill>
                  <a:srgbClr val="1A73B0"/>
                </a:solidFill>
              </a:rPr>
              <a:t>Tercerizados</a:t>
            </a:r>
            <a:r>
              <a:rPr lang="es-AR" sz="3200" dirty="0" smtClean="0">
                <a:solidFill>
                  <a:srgbClr val="1A73B0"/>
                </a:solidFill>
              </a:rPr>
              <a:t>. </a:t>
            </a:r>
            <a:br>
              <a:rPr lang="es-AR" sz="3200" dirty="0" smtClean="0">
                <a:solidFill>
                  <a:srgbClr val="1A73B0"/>
                </a:solidFill>
              </a:rPr>
            </a:br>
            <a:r>
              <a:rPr lang="es-AR" sz="3200" dirty="0" smtClean="0">
                <a:solidFill>
                  <a:srgbClr val="1A73B0"/>
                </a:solidFill>
              </a:rPr>
              <a:t>DA </a:t>
            </a:r>
            <a:r>
              <a:rPr lang="es-AR" sz="3200" dirty="0" err="1" smtClean="0">
                <a:solidFill>
                  <a:srgbClr val="1A73B0"/>
                </a:solidFill>
              </a:rPr>
              <a:t>Desk</a:t>
            </a:r>
            <a:r>
              <a:rPr lang="es-AR" sz="3200" dirty="0" smtClean="0">
                <a:solidFill>
                  <a:srgbClr val="1A73B0"/>
                </a:solidFill>
              </a:rPr>
              <a:t> - Base de Datos de Agentes.</a:t>
            </a:r>
            <a:r>
              <a:rPr lang="es-AR" sz="2800" dirty="0" smtClean="0">
                <a:solidFill>
                  <a:srgbClr val="1A73B0"/>
                </a:solidFill>
              </a:rPr>
              <a:t/>
            </a:r>
            <a:br>
              <a:rPr lang="es-AR" sz="2800" dirty="0" smtClean="0">
                <a:solidFill>
                  <a:srgbClr val="1A73B0"/>
                </a:solidFill>
              </a:rPr>
            </a:br>
            <a:r>
              <a:rPr lang="es-AR" sz="2800" dirty="0" smtClean="0">
                <a:solidFill>
                  <a:srgbClr val="1A73B0"/>
                </a:solidFill>
              </a:rPr>
              <a:t/>
            </a:r>
            <a:br>
              <a:rPr lang="es-AR" sz="2800" dirty="0" smtClean="0">
                <a:solidFill>
                  <a:srgbClr val="1A73B0"/>
                </a:solidFill>
              </a:rPr>
            </a:br>
            <a:r>
              <a:rPr lang="es-AR" sz="2800" dirty="0" smtClean="0">
                <a:solidFill>
                  <a:schemeClr val="tx1"/>
                </a:solidFill>
              </a:rPr>
              <a:t>(ASBA)</a:t>
            </a:r>
            <a:endParaRPr lang="es-AR" sz="2800" dirty="0">
              <a:solidFill>
                <a:schemeClr val="tx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069537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919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9" y="1844819"/>
            <a:ext cx="5591472" cy="20162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s-AR" sz="3200" dirty="0">
                <a:solidFill>
                  <a:srgbClr val="1A73B0"/>
                </a:solidFill>
              </a:rPr>
              <a:t>Reconocimiento y Licencia del Agente Marítimo.</a:t>
            </a:r>
            <a:r>
              <a:rPr lang="es-AR" sz="2800" dirty="0">
                <a:solidFill>
                  <a:srgbClr val="1A73B0"/>
                </a:solidFill>
              </a:rPr>
              <a:t/>
            </a:r>
            <a:br>
              <a:rPr lang="es-AR" sz="2800" dirty="0">
                <a:solidFill>
                  <a:srgbClr val="1A73B0"/>
                </a:solidFill>
              </a:rPr>
            </a:br>
            <a:r>
              <a:rPr lang="es-AR" sz="2800" dirty="0">
                <a:solidFill>
                  <a:srgbClr val="1A73B0"/>
                </a:solidFill>
              </a:rPr>
              <a:t/>
            </a:r>
            <a:br>
              <a:rPr lang="es-AR" sz="2800" dirty="0">
                <a:solidFill>
                  <a:srgbClr val="1A73B0"/>
                </a:solidFill>
              </a:rPr>
            </a:br>
            <a:r>
              <a:rPr lang="es-AR" sz="2800" dirty="0">
                <a:solidFill>
                  <a:schemeClr val="tx1"/>
                </a:solidFill>
              </a:rPr>
              <a:t>(Centro de Navegación Argentina)</a:t>
            </a: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060573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4351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Reconocimiento y Licencia del Agente </a:t>
            </a:r>
            <a:r>
              <a:rPr lang="es-AR" sz="2400" dirty="0" smtClean="0"/>
              <a:t>Marítimo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776264" y="2138295"/>
            <a:ext cx="5591472" cy="587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2400"/>
              </a:spcBef>
              <a:spcAft>
                <a:spcPts val="1200"/>
              </a:spcAft>
            </a:pPr>
            <a:r>
              <a:rPr lang="es-AR" sz="3200" dirty="0">
                <a:solidFill>
                  <a:schemeClr val="tx1"/>
                </a:solidFill>
              </a:rPr>
              <a:t>Agente </a:t>
            </a:r>
            <a:r>
              <a:rPr lang="es-AR" sz="3200" dirty="0" smtClean="0">
                <a:solidFill>
                  <a:schemeClr val="tx1"/>
                </a:solidFill>
              </a:rPr>
              <a:t>Marítimo</a:t>
            </a:r>
            <a:endParaRPr lang="es-AR" sz="3200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776264" y="3080088"/>
            <a:ext cx="5591472" cy="96661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2400"/>
              </a:spcBef>
              <a:spcAft>
                <a:spcPts val="1200"/>
              </a:spcAft>
            </a:pPr>
            <a:r>
              <a:rPr lang="es-AR" sz="3200" dirty="0" smtClean="0">
                <a:solidFill>
                  <a:schemeClr val="tx1"/>
                </a:solidFill>
              </a:rPr>
              <a:t>ESTATUTO PROFESIONAL</a:t>
            </a:r>
            <a:endParaRPr lang="es-A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18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Reconocimiento y Licencia del Agente </a:t>
            </a:r>
            <a:r>
              <a:rPr lang="es-AR" sz="2400" dirty="0" smtClean="0"/>
              <a:t>Marítimo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196752"/>
            <a:ext cx="5591472" cy="587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s-AR" sz="2800" dirty="0" smtClean="0">
                <a:solidFill>
                  <a:schemeClr val="tx1"/>
                </a:solidFill>
              </a:rPr>
              <a:t>Problemas Preliminares</a:t>
            </a:r>
            <a:endParaRPr lang="es-AR" sz="2800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547664" y="2625868"/>
            <a:ext cx="6048672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2400"/>
              </a:spcBef>
              <a:spcAft>
                <a:spcPts val="1200"/>
              </a:spcAft>
            </a:pPr>
            <a:r>
              <a:rPr lang="es-AR" sz="2400" b="0" dirty="0">
                <a:solidFill>
                  <a:schemeClr val="tx1"/>
                </a:solidFill>
                <a:effectLst/>
              </a:rPr>
              <a:t>Gestor Portuario</a:t>
            </a:r>
            <a:endParaRPr lang="es-AR" sz="2400" b="0" dirty="0">
              <a:solidFill>
                <a:schemeClr val="tx1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547664" y="3326258"/>
            <a:ext cx="6048672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2400"/>
              </a:spcBef>
              <a:spcAft>
                <a:spcPts val="1200"/>
              </a:spcAft>
            </a:pPr>
            <a:r>
              <a:rPr lang="es-AR" sz="2400" b="0" dirty="0" smtClean="0">
                <a:solidFill>
                  <a:schemeClr val="tx1"/>
                </a:solidFill>
                <a:effectLst/>
              </a:rPr>
              <a:t>Mandatario</a:t>
            </a:r>
            <a:endParaRPr lang="es-AR" sz="2400" b="0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547664" y="4007195"/>
            <a:ext cx="6048672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ts val="2400"/>
              </a:spcBef>
              <a:spcAft>
                <a:spcPts val="1200"/>
              </a:spcAft>
              <a:buNone/>
              <a:defRPr sz="2400" b="1"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b="0" dirty="0"/>
              <a:t>Responsabilidad Legal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779012" y="2038628"/>
            <a:ext cx="5591472" cy="587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AR" sz="2800" dirty="0">
                <a:solidFill>
                  <a:srgbClr val="0070C0"/>
                </a:solidFill>
                <a:effectLst/>
              </a:rPr>
              <a:t>Distinto grado de responsabilidad.</a:t>
            </a:r>
          </a:p>
        </p:txBody>
      </p:sp>
    </p:spTree>
    <p:extLst>
      <p:ext uri="{BB962C8B-B14F-4D97-AF65-F5344CB8AC3E}">
        <p14:creationId xmlns="" xmlns:p14="http://schemas.microsoft.com/office/powerpoint/2010/main" val="11968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Reconocimiento y Licencia del Agente </a:t>
            </a:r>
            <a:r>
              <a:rPr lang="es-AR" sz="2400" dirty="0" smtClean="0"/>
              <a:t>Marítimo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196752"/>
            <a:ext cx="5591472" cy="587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s-AR" sz="2800" dirty="0" smtClean="0">
                <a:solidFill>
                  <a:schemeClr val="tx1"/>
                </a:solidFill>
              </a:rPr>
              <a:t>Quién es el Responsable?</a:t>
            </a:r>
            <a:endParaRPr lang="es-AR" sz="2800" dirty="0">
              <a:solidFill>
                <a:schemeClr val="tx1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0687" y="2625868"/>
            <a:ext cx="8339137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ts val="2400"/>
              </a:spcBef>
              <a:spcAft>
                <a:spcPts val="1200"/>
              </a:spcAft>
              <a:buNone/>
              <a:defRPr sz="2400" b="1"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 smtClean="0"/>
              <a:t>Profesión </a:t>
            </a:r>
            <a:r>
              <a:rPr lang="es-AR" dirty="0"/>
              <a:t>Regulada </a:t>
            </a:r>
            <a:r>
              <a:rPr lang="es-AR" b="0" dirty="0"/>
              <a:t>(</a:t>
            </a:r>
            <a:r>
              <a:rPr lang="es-AR" b="0" dirty="0" err="1"/>
              <a:t>Chartered</a:t>
            </a:r>
            <a:r>
              <a:rPr lang="es-AR" b="0" dirty="0"/>
              <a:t>) </a:t>
            </a:r>
            <a:r>
              <a:rPr lang="es-AR" b="0" dirty="0" err="1"/>
              <a:t>Ej</a:t>
            </a:r>
            <a:r>
              <a:rPr lang="es-AR" b="0" dirty="0"/>
              <a:t>: Abogados, Contadores?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20687" y="3326258"/>
            <a:ext cx="8339137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ts val="2400"/>
              </a:spcBef>
              <a:spcAft>
                <a:spcPts val="1200"/>
              </a:spcAft>
              <a:buNone/>
              <a:defRPr sz="2400" b="1"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Actividad Regulada </a:t>
            </a:r>
            <a:r>
              <a:rPr lang="es-AR" b="0" dirty="0" smtClean="0"/>
              <a:t>(Como </a:t>
            </a:r>
            <a:r>
              <a:rPr lang="es-AR" b="0" dirty="0"/>
              <a:t>Bancos, </a:t>
            </a:r>
            <a:r>
              <a:rPr lang="es-AR" b="0" dirty="0" smtClean="0"/>
              <a:t>Cía. </a:t>
            </a:r>
            <a:r>
              <a:rPr lang="es-AR" b="0" dirty="0"/>
              <a:t>de </a:t>
            </a:r>
            <a:r>
              <a:rPr lang="es-AR" b="0" dirty="0" smtClean="0"/>
              <a:t>Seguro)</a:t>
            </a:r>
            <a:endParaRPr lang="es-AR" b="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687" y="4007195"/>
            <a:ext cx="8339137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ts val="2400"/>
              </a:spcBef>
              <a:spcAft>
                <a:spcPts val="1200"/>
              </a:spcAft>
              <a:buNone/>
              <a:defRPr sz="2400" b="1"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Simplemente registrada? </a:t>
            </a:r>
            <a:r>
              <a:rPr lang="es-AR" b="0" dirty="0" smtClean="0"/>
              <a:t>(Solamente </a:t>
            </a:r>
            <a:r>
              <a:rPr lang="es-AR" b="0" dirty="0"/>
              <a:t>inscripta en un </a:t>
            </a:r>
            <a:r>
              <a:rPr lang="es-AR" b="0" dirty="0" smtClean="0"/>
              <a:t>registro)</a:t>
            </a:r>
            <a:endParaRPr lang="es-AR" b="0" dirty="0"/>
          </a:p>
        </p:txBody>
      </p:sp>
    </p:spTree>
    <p:extLst>
      <p:ext uri="{BB962C8B-B14F-4D97-AF65-F5344CB8AC3E}">
        <p14:creationId xmlns="" xmlns:p14="http://schemas.microsoft.com/office/powerpoint/2010/main" val="111712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Reconocimiento y Licencia del Agente </a:t>
            </a:r>
            <a:r>
              <a:rPr lang="es-AR" sz="2400" dirty="0" smtClean="0"/>
              <a:t>Marítimo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196752"/>
            <a:ext cx="8255768" cy="587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2400"/>
              </a:spcBef>
              <a:spcAft>
                <a:spcPts val="1200"/>
              </a:spcAft>
              <a:buNone/>
              <a:defRPr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En Argentina intentamos que la actividad de la Agencia </a:t>
            </a:r>
            <a:r>
              <a:rPr lang="es-AR" dirty="0" smtClean="0"/>
              <a:t>Marítima </a:t>
            </a:r>
            <a:r>
              <a:rPr lang="es-AR" dirty="0"/>
              <a:t>sea regulada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619673" y="2625868"/>
            <a:ext cx="5941166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ts val="2400"/>
              </a:spcBef>
              <a:spcAft>
                <a:spcPts val="1200"/>
              </a:spcAft>
              <a:buNone/>
              <a:defRPr sz="2400" b="1"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b="0" dirty="0" smtClean="0"/>
              <a:t>Representación </a:t>
            </a:r>
            <a:r>
              <a:rPr lang="es-AR" b="0" dirty="0"/>
              <a:t>legal y necesaria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619673" y="3326258"/>
            <a:ext cx="5941166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ts val="2400"/>
              </a:spcBef>
              <a:spcAft>
                <a:spcPts val="1200"/>
              </a:spcAft>
              <a:buNone/>
              <a:defRPr sz="2400" b="1"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b="0" dirty="0" smtClean="0"/>
              <a:t>Protección </a:t>
            </a:r>
            <a:r>
              <a:rPr lang="es-AR" b="0" dirty="0"/>
              <a:t>legal a los buques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619673" y="4007195"/>
            <a:ext cx="5941166" cy="5739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ts val="2400"/>
              </a:spcBef>
              <a:spcAft>
                <a:spcPts val="1200"/>
              </a:spcAft>
              <a:buNone/>
              <a:defRPr sz="2400" b="1"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b="0" dirty="0"/>
              <a:t>Seguridad a terceros</a:t>
            </a:r>
          </a:p>
        </p:txBody>
      </p:sp>
    </p:spTree>
    <p:extLst>
      <p:ext uri="{BB962C8B-B14F-4D97-AF65-F5344CB8AC3E}">
        <p14:creationId xmlns="" xmlns:p14="http://schemas.microsoft.com/office/powerpoint/2010/main" val="5611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72604" y="3792165"/>
            <a:ext cx="3987221" cy="1143000"/>
          </a:xfrm>
        </p:spPr>
        <p:txBody>
          <a:bodyPr>
            <a:noAutofit/>
          </a:bodyPr>
          <a:lstStyle/>
          <a:p>
            <a:pPr algn="r"/>
            <a:r>
              <a:rPr lang="es-A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 de la Región CIANAM</a:t>
            </a:r>
            <a:endParaRPr lang="es-A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56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8"/>
            <a:ext cx="6599583" cy="2736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3200" dirty="0">
                <a:solidFill>
                  <a:srgbClr val="1A73B0"/>
                </a:solidFill>
              </a:rPr>
              <a:t>Organización Mundial de </a:t>
            </a:r>
            <a:r>
              <a:rPr lang="es-AR" sz="3200" dirty="0" smtClean="0">
                <a:solidFill>
                  <a:srgbClr val="1A73B0"/>
                </a:solidFill>
              </a:rPr>
              <a:t>Comercio.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800" dirty="0" smtClean="0">
                <a:solidFill>
                  <a:srgbClr val="1A73B0"/>
                </a:solidFill>
              </a:rPr>
              <a:t>– </a:t>
            </a:r>
            <a:r>
              <a:rPr lang="es-AR" sz="2800" dirty="0">
                <a:solidFill>
                  <a:srgbClr val="1A73B0"/>
                </a:solidFill>
              </a:rPr>
              <a:t>Nuevas reglas de facilitación </a:t>
            </a:r>
            <a:endParaRPr lang="es-AR" sz="2800" dirty="0" smtClean="0">
              <a:solidFill>
                <a:srgbClr val="1A73B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sz="2800" dirty="0" smtClean="0">
                <a:solidFill>
                  <a:srgbClr val="1A73B0"/>
                </a:solidFill>
              </a:rPr>
              <a:t>– </a:t>
            </a:r>
            <a:r>
              <a:rPr lang="es-AR" sz="2800" dirty="0">
                <a:solidFill>
                  <a:srgbClr val="1A73B0"/>
                </a:solidFill>
              </a:rPr>
              <a:t>Diferencias con el Convenio OMI FAL</a:t>
            </a:r>
            <a:br>
              <a:rPr lang="es-AR" sz="2800" dirty="0">
                <a:solidFill>
                  <a:srgbClr val="1A73B0"/>
                </a:solidFill>
              </a:rPr>
            </a:br>
            <a:r>
              <a:rPr lang="es-AR" sz="2800" dirty="0">
                <a:solidFill>
                  <a:srgbClr val="1A73B0"/>
                </a:solidFill>
              </a:rPr>
              <a:t/>
            </a:r>
            <a:br>
              <a:rPr lang="es-AR" sz="2800" dirty="0">
                <a:solidFill>
                  <a:srgbClr val="1A73B0"/>
                </a:solidFill>
              </a:rPr>
            </a:br>
            <a:r>
              <a:rPr lang="es-AR" sz="2800" dirty="0">
                <a:solidFill>
                  <a:schemeClr val="tx1"/>
                </a:solidFill>
              </a:rPr>
              <a:t>(APAM</a:t>
            </a:r>
            <a:r>
              <a:rPr lang="es-AR" sz="2800" dirty="0" smtClean="0">
                <a:solidFill>
                  <a:schemeClr val="tx1"/>
                </a:solidFill>
              </a:rPr>
              <a:t>)</a:t>
            </a:r>
            <a:endParaRPr lang="es-AR" sz="2800" dirty="0">
              <a:solidFill>
                <a:schemeClr val="tx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759820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0594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8"/>
            <a:ext cx="6671592" cy="2736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600"/>
              </a:spcBef>
              <a:spcAft>
                <a:spcPts val="600"/>
              </a:spcAft>
              <a:buNone/>
              <a:defRPr sz="28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AR" sz="3200" dirty="0"/>
              <a:t>FQS : </a:t>
            </a:r>
            <a:r>
              <a:rPr lang="es-AR" sz="3200" dirty="0" err="1"/>
              <a:t>Fonasba</a:t>
            </a:r>
            <a:r>
              <a:rPr lang="es-AR" sz="3200" dirty="0"/>
              <a:t> Q</a:t>
            </a:r>
            <a:r>
              <a:rPr lang="en-US" sz="3200" dirty="0" err="1"/>
              <a:t>uality</a:t>
            </a:r>
            <a:r>
              <a:rPr lang="en-US" sz="3200" dirty="0"/>
              <a:t> Standard </a:t>
            </a:r>
            <a:r>
              <a:rPr lang="en-US" sz="3200" dirty="0" err="1" smtClean="0"/>
              <a:t>Actualización</a:t>
            </a:r>
            <a:r>
              <a:rPr lang="en-US" sz="3200" dirty="0"/>
              <a:t>. 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/>
            </a:r>
            <a:br>
              <a:rPr lang="es-AR" dirty="0"/>
            </a:br>
            <a:r>
              <a:rPr lang="es-AR" dirty="0">
                <a:solidFill>
                  <a:schemeClr val="tx1"/>
                </a:solidFill>
              </a:rPr>
              <a:t>(APAM)</a:t>
            </a: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069537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952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8"/>
            <a:ext cx="6599583" cy="2736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600"/>
              </a:spcBef>
              <a:spcAft>
                <a:spcPts val="600"/>
              </a:spcAft>
              <a:buNone/>
              <a:defRPr sz="28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/>
              <a:t>Educación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 err="1" smtClean="0"/>
              <a:t>Declaración</a:t>
            </a:r>
            <a:r>
              <a:rPr lang="en-US" sz="3200" dirty="0" smtClean="0"/>
              <a:t> </a:t>
            </a:r>
            <a:r>
              <a:rPr lang="en-US" sz="3200" dirty="0"/>
              <a:t>LIMA 2013. 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/>
            </a:r>
            <a:br>
              <a:rPr lang="es-AR" dirty="0"/>
            </a:br>
            <a:r>
              <a:rPr lang="es-AR" dirty="0">
                <a:solidFill>
                  <a:schemeClr val="tx1"/>
                </a:solidFill>
              </a:rPr>
              <a:t>(APAM)</a:t>
            </a: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069537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158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9"/>
            <a:ext cx="6599583" cy="16998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600"/>
              </a:spcBef>
              <a:spcAft>
                <a:spcPts val="600"/>
              </a:spcAft>
              <a:buNone/>
              <a:defRPr sz="28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AR" sz="3200" dirty="0" smtClean="0"/>
              <a:t>OMA. </a:t>
            </a:r>
            <a:r>
              <a:rPr lang="es-AR" sz="3200" dirty="0"/>
              <a:t>Reglas de </a:t>
            </a:r>
            <a:r>
              <a:rPr lang="es-AR" sz="3200" dirty="0" smtClean="0"/>
              <a:t>Facilitación.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AR" sz="3200" dirty="0" smtClean="0"/>
              <a:t>Iniciativas </a:t>
            </a:r>
            <a:r>
              <a:rPr lang="es-AR" sz="3200" dirty="0"/>
              <a:t>y procedimientos de las Aduanas Locales</a:t>
            </a:r>
            <a:r>
              <a:rPr lang="es-AR" sz="3200" dirty="0" smtClean="0"/>
              <a:t>.</a:t>
            </a:r>
            <a:r>
              <a:rPr lang="es-AR" dirty="0" smtClean="0">
                <a:solidFill>
                  <a:schemeClr val="tx1"/>
                </a:solidFill>
              </a:rPr>
              <a:t/>
            </a:r>
            <a:br>
              <a:rPr lang="es-AR" dirty="0" smtClean="0">
                <a:solidFill>
                  <a:schemeClr val="tx1"/>
                </a:solidFill>
              </a:rPr>
            </a:br>
            <a:endParaRPr lang="es-AR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AR" dirty="0" smtClean="0">
                <a:solidFill>
                  <a:schemeClr val="tx1"/>
                </a:solidFill>
              </a:rPr>
              <a:t>(</a:t>
            </a:r>
            <a:r>
              <a:rPr lang="es-AR" dirty="0">
                <a:solidFill>
                  <a:schemeClr val="tx1"/>
                </a:solidFill>
              </a:rPr>
              <a:t>APAM)</a:t>
            </a: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544667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314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9"/>
            <a:ext cx="6599583" cy="7719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Operador Económico </a:t>
            </a:r>
            <a:r>
              <a:rPr lang="es-MX" dirty="0" smtClean="0"/>
              <a:t>Autorizado</a:t>
            </a:r>
            <a:r>
              <a:rPr lang="es-AR" dirty="0" smtClean="0"/>
              <a:t>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  <a:p>
            <a:r>
              <a:rPr lang="es-AR" dirty="0">
                <a:solidFill>
                  <a:schemeClr val="tx1"/>
                </a:solidFill>
              </a:rPr>
              <a:t>(</a:t>
            </a:r>
            <a:r>
              <a:rPr lang="es-MX" dirty="0">
                <a:solidFill>
                  <a:schemeClr val="tx1"/>
                </a:solidFill>
              </a:rPr>
              <a:t>CENNAVE</a:t>
            </a:r>
            <a:r>
              <a:rPr lang="es-AR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2630235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5602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9" y="1844818"/>
            <a:ext cx="7751712" cy="374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Experiencia sobre las inspecciones no intrusivas de cargas </a:t>
            </a:r>
            <a:r>
              <a:rPr lang="es-MX" sz="2800" dirty="0" err="1"/>
              <a:t>contenerizadas</a:t>
            </a:r>
            <a:r>
              <a:rPr lang="es-MX" sz="2800" dirty="0"/>
              <a:t> (locales y en tránsito) por medio de unidades de </a:t>
            </a:r>
            <a:r>
              <a:rPr lang="es-MX" sz="2800" dirty="0" smtClean="0"/>
              <a:t>Rayos X. </a:t>
            </a:r>
            <a:r>
              <a:rPr lang="es-MX" sz="2800" dirty="0"/>
              <a:t>(concesión privada o gestión estatal).  </a:t>
            </a:r>
            <a:endParaRPr lang="es-MX" sz="2800" dirty="0" smtClean="0"/>
          </a:p>
          <a:p>
            <a:r>
              <a:rPr lang="es-MX" sz="2800" dirty="0" smtClean="0"/>
              <a:t>Cuáles </a:t>
            </a:r>
            <a:r>
              <a:rPr lang="es-MX" sz="2800" dirty="0"/>
              <a:t>son los costos asociados a estas operaciones y a quien</a:t>
            </a:r>
            <a:r>
              <a:rPr lang="es-MX" sz="2800" dirty="0" smtClean="0"/>
              <a:t>.</a:t>
            </a:r>
          </a:p>
          <a:p>
            <a:r>
              <a:rPr lang="es-MX" sz="2800" dirty="0" smtClean="0"/>
              <a:t> </a:t>
            </a:r>
            <a:br>
              <a:rPr lang="es-MX" sz="2800" dirty="0" smtClean="0"/>
            </a:br>
            <a:r>
              <a:rPr lang="es-MX" sz="2800" dirty="0" smtClean="0">
                <a:solidFill>
                  <a:schemeClr val="tx1"/>
                </a:solidFill>
              </a:rPr>
              <a:t>(</a:t>
            </a:r>
            <a:r>
              <a:rPr lang="es-MX" sz="2800" dirty="0">
                <a:solidFill>
                  <a:schemeClr val="tx1"/>
                </a:solidFill>
              </a:rPr>
              <a:t>Cámara Marítima de Panamá)</a:t>
            </a:r>
            <a:endParaRPr lang="es-AR" sz="2800" dirty="0">
              <a:solidFill>
                <a:schemeClr val="tx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4701112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867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8"/>
            <a:ext cx="6599583" cy="2736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Avance logrados en los países en cuanto al FAL65. 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  <a:p>
            <a:r>
              <a:rPr lang="es-MX" dirty="0">
                <a:solidFill>
                  <a:schemeClr val="tx1"/>
                </a:solidFill>
              </a:rPr>
              <a:t>(Cámara Marítima de Panamá)</a:t>
            </a:r>
            <a:endParaRPr lang="es-AR" dirty="0">
              <a:solidFill>
                <a:schemeClr val="tx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114360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3664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8"/>
            <a:ext cx="7895728" cy="2736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Problemática del comercio internacional en países mediterráneos. </a:t>
            </a:r>
            <a:br>
              <a:rPr lang="es-MX" dirty="0"/>
            </a:br>
            <a:endParaRPr lang="es-MX" dirty="0"/>
          </a:p>
          <a:p>
            <a:r>
              <a:rPr lang="es-MX" dirty="0">
                <a:solidFill>
                  <a:schemeClr val="tx1"/>
                </a:solidFill>
              </a:rPr>
              <a:t>(ASAMAR)</a:t>
            </a:r>
            <a:endParaRPr lang="es-AR" dirty="0">
              <a:solidFill>
                <a:schemeClr val="tx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3114360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987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de Interés General</a:t>
            </a:r>
            <a:endParaRPr lang="es-AR" sz="24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688" y="1844818"/>
            <a:ext cx="6599583" cy="2736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s-AR"/>
            </a:defPPr>
            <a:lvl1pPr>
              <a:spcBef>
                <a:spcPts val="600"/>
              </a:spcBef>
              <a:spcAft>
                <a:spcPts val="600"/>
              </a:spcAft>
              <a:buNone/>
              <a:defRPr sz="2800" b="1">
                <a:solidFill>
                  <a:srgbClr val="1A73B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AR" sz="3200" dirty="0" smtClean="0"/>
              <a:t>FONASBA 2013.</a:t>
            </a:r>
            <a:r>
              <a:rPr lang="es-AR" dirty="0" smtClean="0">
                <a:solidFill>
                  <a:schemeClr val="tx1"/>
                </a:solidFill>
              </a:rPr>
              <a:t/>
            </a:r>
            <a:br>
              <a:rPr lang="es-AR" dirty="0" smtClean="0">
                <a:solidFill>
                  <a:schemeClr val="tx1"/>
                </a:solidFill>
              </a:rPr>
            </a:br>
            <a:endParaRPr lang="es-AR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AR" dirty="0" smtClean="0">
                <a:solidFill>
                  <a:schemeClr val="tx1"/>
                </a:solidFill>
              </a:rPr>
              <a:t>(</a:t>
            </a:r>
            <a:r>
              <a:rPr lang="es-AR" dirty="0">
                <a:solidFill>
                  <a:schemeClr val="tx1"/>
                </a:solidFill>
              </a:rPr>
              <a:t>APAM)</a:t>
            </a: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402431" y="2585443"/>
            <a:ext cx="8339137" cy="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75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72604" y="3792165"/>
            <a:ext cx="3987221" cy="1143000"/>
          </a:xfrm>
        </p:spPr>
        <p:txBody>
          <a:bodyPr>
            <a:noAutofit/>
          </a:bodyPr>
          <a:lstStyle/>
          <a:p>
            <a:pPr algn="r"/>
            <a:r>
              <a:rPr lang="es-A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Asuntos Institucionales</a:t>
            </a:r>
            <a:endParaRPr lang="es-A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646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/>
              <a:t>Superficie </a:t>
            </a:r>
            <a:r>
              <a:rPr lang="es-AR" sz="2000" dirty="0"/>
              <a:t>(</a:t>
            </a:r>
            <a:r>
              <a:rPr lang="es-AR" sz="2000" dirty="0" smtClean="0"/>
              <a:t>km</a:t>
            </a:r>
            <a:r>
              <a:rPr lang="es-AR" sz="2000" baseline="30000" dirty="0" smtClean="0"/>
              <a:t>2</a:t>
            </a:r>
            <a:r>
              <a:rPr lang="es-AR" sz="2000" dirty="0" smtClean="0"/>
              <a:t>)</a:t>
            </a:r>
            <a:endParaRPr lang="es-AR" sz="2000" dirty="0"/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="" xmlns:p14="http://schemas.microsoft.com/office/powerpoint/2010/main" val="2805698915"/>
              </p:ext>
            </p:extLst>
          </p:nvPr>
        </p:nvGraphicFramePr>
        <p:xfrm>
          <a:off x="539750" y="665555"/>
          <a:ext cx="8147050" cy="5122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2980276" y="2974837"/>
            <a:ext cx="1498595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CIANAM</a:t>
            </a:r>
          </a:p>
          <a:p>
            <a:pPr algn="r"/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18%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5614" y="6367464"/>
            <a:ext cx="3394603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CEPAL</a:t>
            </a:r>
            <a:endParaRPr lang="es-A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1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750602"/>
              </p:ext>
            </p:extLst>
          </p:nvPr>
        </p:nvGraphicFramePr>
        <p:xfrm>
          <a:off x="5076057" y="5589588"/>
          <a:ext cx="2975807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44662"/>
                <a:gridCol w="173114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CIANAM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>
                          <a:solidFill>
                            <a:srgbClr val="1A73B0"/>
                          </a:solidFill>
                        </a:rPr>
                        <a:t>26.981.643</a:t>
                      </a:r>
                      <a:endParaRPr lang="es-AR" sz="2000" dirty="0">
                        <a:solidFill>
                          <a:srgbClr val="1A73B0"/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50914776"/>
              </p:ext>
            </p:extLst>
          </p:nvPr>
        </p:nvGraphicFramePr>
        <p:xfrm>
          <a:off x="1042122" y="5589588"/>
          <a:ext cx="2975807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53539"/>
                <a:gridCol w="17222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Mundial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150.386.640</a:t>
                      </a:r>
                      <a:endParaRPr lang="es-AR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1 Título"/>
          <p:cNvSpPr txBox="1">
            <a:spLocks/>
          </p:cNvSpPr>
          <p:nvPr/>
        </p:nvSpPr>
        <p:spPr>
          <a:xfrm>
            <a:off x="1030291" y="2876020"/>
            <a:ext cx="1187977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 del Mundo</a:t>
            </a: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22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Institucionales</a:t>
            </a:r>
            <a:endParaRPr lang="es-AR" sz="2400" dirty="0"/>
          </a:p>
        </p:txBody>
      </p:sp>
      <p:graphicFrame>
        <p:nvGraphicFramePr>
          <p:cNvPr id="3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17043795"/>
              </p:ext>
            </p:extLst>
          </p:nvPr>
        </p:nvGraphicFramePr>
        <p:xfrm>
          <a:off x="522288" y="1124744"/>
          <a:ext cx="8135938" cy="12241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1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de la actividad desarrollada. </a:t>
                      </a:r>
                      <a:r>
                        <a:rPr lang="es-MX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(Secretaría)</a:t>
                      </a:r>
                      <a:endParaRPr lang="es-AR" sz="20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6727460"/>
              </p:ext>
            </p:extLst>
          </p:nvPr>
        </p:nvGraphicFramePr>
        <p:xfrm>
          <a:off x="504031" y="2499430"/>
          <a:ext cx="8135938" cy="121760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1760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2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Financiación de las Asociaciones.</a:t>
                      </a:r>
                      <a:r>
                        <a:rPr lang="es-MX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(Secretaría)</a:t>
                      </a:r>
                      <a:endParaRPr lang="es-AR" sz="20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1254890"/>
              </p:ext>
            </p:extLst>
          </p:nvPr>
        </p:nvGraphicFramePr>
        <p:xfrm>
          <a:off x="504031" y="3861048"/>
          <a:ext cx="8135938" cy="143362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43362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3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Proyecto de Base de Datos con información de infraestructura portuaria. </a:t>
                      </a:r>
                      <a:r>
                        <a:rPr lang="es-MX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(Centro de Navegación de Argentina)</a:t>
                      </a:r>
                      <a:endParaRPr lang="es-AR" sz="20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667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Institucionales</a:t>
            </a:r>
            <a:endParaRPr lang="es-AR" sz="2400" dirty="0"/>
          </a:p>
        </p:txBody>
      </p:sp>
      <p:graphicFrame>
        <p:nvGraphicFramePr>
          <p:cNvPr id="3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53147461"/>
              </p:ext>
            </p:extLst>
          </p:nvPr>
        </p:nvGraphicFramePr>
        <p:xfrm>
          <a:off x="522288" y="1124744"/>
          <a:ext cx="8135938" cy="12241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1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de la actividad desarrollada. </a:t>
                      </a:r>
                      <a:r>
                        <a:rPr lang="es-MX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(Secretaría)</a:t>
                      </a:r>
                      <a:endParaRPr lang="es-AR" sz="20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7941904"/>
              </p:ext>
            </p:extLst>
          </p:nvPr>
        </p:nvGraphicFramePr>
        <p:xfrm>
          <a:off x="504031" y="2499430"/>
          <a:ext cx="8135938" cy="121760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1760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  <a:endParaRPr lang="es-AR" sz="2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Financiación de las Asociaciones. (Secretaría)</a:t>
                      </a:r>
                      <a:endParaRPr lang="es-AR" sz="20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54889248"/>
              </p:ext>
            </p:extLst>
          </p:nvPr>
        </p:nvGraphicFramePr>
        <p:xfrm>
          <a:off x="504031" y="3861048"/>
          <a:ext cx="8135938" cy="143362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43362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s-AR" sz="2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Proyecto de Base de Datos con información de infraestructura portuaria. (Centro de Navegación de Argentina)</a:t>
                      </a:r>
                      <a:endParaRPr lang="es-AR" sz="20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1305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AR" sz="2400" dirty="0"/>
              <a:t>Asuntos pendientes de la X Asamblea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763688" y="1847850"/>
            <a:ext cx="590465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>
              <a:defRPr sz="2000" b="1"/>
            </a:lvl1pPr>
          </a:lstStyle>
          <a:p>
            <a:pPr marL="273050" indent="-273050">
              <a:spcBef>
                <a:spcPts val="18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es-ES_tradnl" sz="2400" dirty="0" err="1" smtClean="0"/>
              <a:t>Newsletter</a:t>
            </a:r>
            <a:endParaRPr lang="es-AR" sz="2400" dirty="0" smtClean="0"/>
          </a:p>
          <a:p>
            <a:pPr marL="273050" indent="-273050">
              <a:spcBef>
                <a:spcPts val="18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es-ES_tradnl" sz="2400" dirty="0" smtClean="0"/>
              <a:t>Consultas</a:t>
            </a:r>
            <a:endParaRPr lang="es-AR" sz="2400" dirty="0" smtClean="0"/>
          </a:p>
          <a:p>
            <a:pPr marL="273050" indent="-273050">
              <a:spcBef>
                <a:spcPts val="18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es-ES_tradnl" sz="2400" dirty="0" smtClean="0"/>
              <a:t>Reconocimiento miembros fundadores</a:t>
            </a:r>
            <a:endParaRPr lang="es-AR" sz="2400" dirty="0" smtClean="0"/>
          </a:p>
          <a:p>
            <a:pPr marL="273050" indent="-273050">
              <a:spcBef>
                <a:spcPts val="18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es-ES_tradnl" sz="2400" dirty="0" smtClean="0"/>
              <a:t>Reconocimiento a los presidentes</a:t>
            </a:r>
            <a:endParaRPr lang="es-AR" sz="2400" dirty="0"/>
          </a:p>
        </p:txBody>
      </p:sp>
    </p:spTree>
    <p:extLst>
      <p:ext uri="{BB962C8B-B14F-4D97-AF65-F5344CB8AC3E}">
        <p14:creationId xmlns="" xmlns:p14="http://schemas.microsoft.com/office/powerpoint/2010/main" val="29800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9480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s-AR" sz="2400" dirty="0"/>
              <a:t/>
            </a:r>
            <a:br>
              <a:rPr lang="es-AR" sz="2400" dirty="0"/>
            </a:br>
            <a:r>
              <a:rPr lang="es-MX" sz="2400" dirty="0"/>
              <a:t>Presentación de CIANAM ante organismos 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Regionales </a:t>
            </a:r>
            <a:r>
              <a:rPr lang="es-MX" sz="2400" dirty="0"/>
              <a:t>e </a:t>
            </a:r>
            <a:r>
              <a:rPr lang="es-MX" sz="2400" dirty="0" smtClean="0"/>
              <a:t>Internacionales </a:t>
            </a:r>
            <a:endParaRPr lang="es-AR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9543140"/>
              </p:ext>
            </p:extLst>
          </p:nvPr>
        </p:nvGraphicFramePr>
        <p:xfrm>
          <a:off x="323528" y="1341438"/>
          <a:ext cx="8436297" cy="4537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/>
                <a:gridCol w="3035697"/>
              </a:tblGrid>
              <a:tr h="577292">
                <a:tc>
                  <a:txBody>
                    <a:bodyPr/>
                    <a:lstStyle/>
                    <a:p>
                      <a:r>
                        <a:rPr lang="es-A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Institución / Organismo</a:t>
                      </a:r>
                      <a:endParaRPr lang="es-A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8000" marR="90000" marT="46800" marB="468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Autoridad</a:t>
                      </a:r>
                      <a:endParaRPr lang="es-A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791976">
                <a:tc>
                  <a:txBody>
                    <a:bodyPr/>
                    <a:lstStyle/>
                    <a:p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Coordinador de la Secretaría del MERCOSUR</a:t>
                      </a:r>
                      <a:endParaRPr lang="es-AR" sz="1600" dirty="0"/>
                    </a:p>
                  </a:txBody>
                  <a:tcPr marL="198000" marR="90000" marT="46800" marB="468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</a:t>
                      </a:r>
                      <a:r>
                        <a:rPr lang="en-GB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Oscar </a:t>
                      </a:r>
                      <a:r>
                        <a:rPr lang="en-GB" sz="1800" b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Pastore</a:t>
                      </a:r>
                      <a:endParaRPr lang="es-AR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234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EE"/>
                    </a:solidFill>
                  </a:tcPr>
                </a:tc>
              </a:tr>
              <a:tr h="791976">
                <a:tc>
                  <a:txBody>
                    <a:bodyPr/>
                    <a:lstStyle/>
                    <a:p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Secretaría Ejecutiva de la Comisión </a:t>
                      </a:r>
                    </a:p>
                    <a:p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Económica para América Latina y el Caribe </a:t>
                      </a:r>
                      <a:endParaRPr lang="es-AR" sz="1600" dirty="0"/>
                    </a:p>
                  </a:txBody>
                  <a:tcPr marL="198000" marR="90000" marT="46800" marB="468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Alicia Bárcena</a:t>
                      </a:r>
                      <a:endParaRPr lang="es-AR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234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7"/>
                    </a:solidFill>
                  </a:tcPr>
                </a:tc>
              </a:tr>
              <a:tr h="791976">
                <a:tc>
                  <a:txBody>
                    <a:bodyPr/>
                    <a:lstStyle/>
                    <a:p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Secretario General de la Comunidad Andina</a:t>
                      </a:r>
                      <a:endParaRPr lang="es-AR" sz="1600" dirty="0"/>
                    </a:p>
                  </a:txBody>
                  <a:tcPr marL="198000" marR="90000" marT="46800" marB="468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Pablo Guzmán </a:t>
                      </a:r>
                      <a:r>
                        <a:rPr lang="es-AR" sz="1800" b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Laugier</a:t>
                      </a:r>
                      <a:endParaRPr lang="es-AR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234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EE"/>
                    </a:solidFill>
                  </a:tcPr>
                </a:tc>
              </a:tr>
              <a:tr h="791976">
                <a:tc>
                  <a:txBody>
                    <a:bodyPr/>
                    <a:lstStyle/>
                    <a:p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Presidente de la Delegación Latinoamericana de la Asociación Americana de Autoridades Portuarias </a:t>
                      </a:r>
                      <a:endParaRPr lang="es-AR" sz="1600" dirty="0"/>
                    </a:p>
                  </a:txBody>
                  <a:tcPr marL="198000" marR="90000" marT="46800" marB="468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Cr. Hugo Antonio </a:t>
                      </a:r>
                      <a:r>
                        <a:rPr lang="es-AR" sz="1800" b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Borelli</a:t>
                      </a:r>
                      <a:endParaRPr lang="es-AR" sz="18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7"/>
                    </a:solidFill>
                  </a:tcPr>
                </a:tc>
              </a:tr>
              <a:tr h="791976">
                <a:tc>
                  <a:txBody>
                    <a:bodyPr/>
                    <a:lstStyle/>
                    <a:p>
                      <a:r>
                        <a:rPr lang="es-A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Presidente de la Comisión Interamericana de Puertos</a:t>
                      </a:r>
                      <a:endParaRPr lang="es-AR" sz="1600" dirty="0"/>
                    </a:p>
                  </a:txBody>
                  <a:tcPr marL="198000" marR="90000" marT="46800" marB="468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 </a:t>
                      </a:r>
                      <a:r>
                        <a:rPr lang="en-GB" sz="1800" b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Phumpiu</a:t>
                      </a:r>
                      <a:r>
                        <a:rPr lang="en-GB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Chang </a:t>
                      </a:r>
                      <a:endParaRPr lang="es-AR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234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CD3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155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Institucionales</a:t>
            </a:r>
            <a:endParaRPr lang="es-AR" sz="2400" dirty="0"/>
          </a:p>
        </p:txBody>
      </p:sp>
      <p:graphicFrame>
        <p:nvGraphicFramePr>
          <p:cNvPr id="6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0159244"/>
              </p:ext>
            </p:extLst>
          </p:nvPr>
        </p:nvGraphicFramePr>
        <p:xfrm>
          <a:off x="522288" y="1124744"/>
          <a:ext cx="8135938" cy="12241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2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Informe de la actividad desarrollada. (Secretaría)</a:t>
                      </a:r>
                      <a:endParaRPr lang="es-AR" sz="20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7671915"/>
              </p:ext>
            </p:extLst>
          </p:nvPr>
        </p:nvGraphicFramePr>
        <p:xfrm>
          <a:off x="504031" y="2499430"/>
          <a:ext cx="8135938" cy="121760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1760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2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Financiación de las Asociaciones.</a:t>
                      </a:r>
                      <a:r>
                        <a:rPr lang="es-MX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(Secretaría)</a:t>
                      </a:r>
                      <a:endParaRPr lang="es-AR" sz="20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8705396"/>
              </p:ext>
            </p:extLst>
          </p:nvPr>
        </p:nvGraphicFramePr>
        <p:xfrm>
          <a:off x="504031" y="3861048"/>
          <a:ext cx="8135938" cy="143362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43362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endParaRPr lang="es-AR" sz="2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Proyecto de Base de Datos con información de infraestructura portuaria. (Centro de Navegación de Argentina)</a:t>
                      </a:r>
                      <a:endParaRPr lang="es-AR" sz="20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915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Financiación de las Asociaciones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96916015"/>
              </p:ext>
            </p:extLst>
          </p:nvPr>
        </p:nvGraphicFramePr>
        <p:xfrm>
          <a:off x="412377" y="972054"/>
          <a:ext cx="8347449" cy="5279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397"/>
                <a:gridCol w="1370013"/>
                <a:gridCol w="1370013"/>
                <a:gridCol w="1370013"/>
                <a:gridCol w="1370013"/>
              </a:tblGrid>
              <a:tr h="406078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dirty="0" err="1" smtClean="0"/>
                        <a:t>Members</a:t>
                      </a:r>
                      <a:r>
                        <a:rPr lang="es-AR" sz="1400" dirty="0" smtClean="0"/>
                        <a:t> </a:t>
                      </a:r>
                      <a:r>
                        <a:rPr lang="es-AR" sz="1400" dirty="0" err="1" smtClean="0"/>
                        <a:t>Fee</a:t>
                      </a:r>
                      <a:endParaRPr lang="es-AR" sz="140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dirty="0" err="1" smtClean="0"/>
                        <a:t>Vessel</a:t>
                      </a:r>
                      <a:r>
                        <a:rPr lang="es-AR" sz="1400" dirty="0" smtClean="0"/>
                        <a:t> </a:t>
                      </a:r>
                      <a:r>
                        <a:rPr lang="es-AR" sz="1400" dirty="0" err="1" smtClean="0"/>
                        <a:t>call</a:t>
                      </a:r>
                      <a:r>
                        <a:rPr lang="es-AR" sz="1400" dirty="0" smtClean="0"/>
                        <a:t> </a:t>
                      </a:r>
                      <a:r>
                        <a:rPr lang="es-AR" sz="1400" dirty="0" err="1" smtClean="0"/>
                        <a:t>Fee</a:t>
                      </a:r>
                      <a:endParaRPr lang="es-AR" sz="140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dirty="0" err="1" smtClean="0"/>
                        <a:t>Education</a:t>
                      </a:r>
                      <a:endParaRPr lang="es-AR" sz="140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dirty="0" err="1" smtClean="0"/>
                        <a:t>Others</a:t>
                      </a:r>
                      <a:endParaRPr lang="es-AR" sz="140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400" b="1" kern="1200" dirty="0" smtClean="0">
                          <a:solidFill>
                            <a:srgbClr val="156CA7"/>
                          </a:solidFill>
                          <a:latin typeface="+mn-lt"/>
                          <a:ea typeface="+mn-ea"/>
                          <a:cs typeface="+mn-cs"/>
                        </a:rPr>
                        <a:t>Asociaciones</a:t>
                      </a:r>
                      <a:endParaRPr lang="es-AR" sz="1400" b="1" kern="1200" dirty="0">
                        <a:solidFill>
                          <a:srgbClr val="156CA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1" dirty="0" smtClean="0">
                          <a:solidFill>
                            <a:srgbClr val="156CA7"/>
                          </a:solidFill>
                        </a:rPr>
                        <a:t>Aplicable?</a:t>
                      </a:r>
                      <a:r>
                        <a:rPr lang="es-AR" sz="1400" b="1" baseline="0" dirty="0">
                          <a:solidFill>
                            <a:srgbClr val="156CA7"/>
                          </a:solidFill>
                        </a:rPr>
                        <a:t> </a:t>
                      </a:r>
                      <a:r>
                        <a:rPr lang="es-AR" sz="1400" b="1" baseline="0" dirty="0" smtClean="0">
                          <a:solidFill>
                            <a:srgbClr val="156CA7"/>
                          </a:solidFill>
                        </a:rPr>
                        <a:t>- %</a:t>
                      </a:r>
                      <a:endParaRPr lang="es-AR" sz="1400" b="1" dirty="0" smtClean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="1" dirty="0" smtClean="0">
                          <a:solidFill>
                            <a:srgbClr val="156CA7"/>
                          </a:solidFill>
                        </a:rPr>
                        <a:t>Aplicable?</a:t>
                      </a:r>
                      <a:r>
                        <a:rPr lang="es-AR" sz="1400" b="1" baseline="0" dirty="0" smtClean="0">
                          <a:solidFill>
                            <a:srgbClr val="156CA7"/>
                          </a:solidFill>
                        </a:rPr>
                        <a:t> - %</a:t>
                      </a:r>
                      <a:endParaRPr lang="es-AR" sz="1400" b="1" dirty="0" smtClean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="1" dirty="0" smtClean="0">
                          <a:solidFill>
                            <a:srgbClr val="156CA7"/>
                          </a:solidFill>
                        </a:rPr>
                        <a:t>Aplicable?</a:t>
                      </a:r>
                      <a:r>
                        <a:rPr lang="es-AR" sz="1400" b="1" baseline="0" dirty="0" smtClean="0">
                          <a:solidFill>
                            <a:srgbClr val="156CA7"/>
                          </a:solidFill>
                        </a:rPr>
                        <a:t> - %</a:t>
                      </a:r>
                      <a:endParaRPr lang="es-AR" sz="1400" b="1" dirty="0" smtClean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="1" dirty="0" smtClean="0">
                          <a:solidFill>
                            <a:srgbClr val="156CA7"/>
                          </a:solidFill>
                        </a:rPr>
                        <a:t>Aplicable?</a:t>
                      </a:r>
                      <a:r>
                        <a:rPr lang="es-AR" sz="1400" b="1" baseline="0" dirty="0" smtClean="0">
                          <a:solidFill>
                            <a:srgbClr val="156CA7"/>
                          </a:solidFill>
                        </a:rPr>
                        <a:t> - %</a:t>
                      </a:r>
                      <a:endParaRPr lang="es-AR" sz="1400" b="1" dirty="0" smtClean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AMANAC (México)</a:t>
                      </a:r>
                      <a:endParaRPr lang="es-AR" sz="16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5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88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2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5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CD3EE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APAM (Perú)</a:t>
                      </a:r>
                      <a:endParaRPr lang="es-AR" sz="1600" dirty="0"/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71,6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28,4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ASAMAR (Paraguay)</a:t>
                      </a:r>
                      <a:endParaRPr lang="es-AR" sz="1600" dirty="0"/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100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ASBA (Estados Unidos)</a:t>
                      </a:r>
                      <a:endParaRPr lang="es-AR" sz="1600" dirty="0"/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17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27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56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ASONAVE (Venezuela)</a:t>
                      </a:r>
                      <a:endParaRPr lang="es-AR" sz="1600" dirty="0"/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*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smtClean="0">
                          <a:solidFill>
                            <a:srgbClr val="156CA7"/>
                          </a:solidFill>
                        </a:rPr>
                        <a:t>*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smtClean="0">
                          <a:solidFill>
                            <a:srgbClr val="156CA7"/>
                          </a:solidFill>
                        </a:rPr>
                        <a:t>*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*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CAMAE (Ecuador)</a:t>
                      </a:r>
                      <a:endParaRPr lang="es-AR" sz="1600" dirty="0"/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70,32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29,68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CAMPORT (Chile)</a:t>
                      </a:r>
                      <a:endParaRPr lang="es-AR" sz="1600" dirty="0"/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100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CAMARA MARITIMA (Panamá)</a:t>
                      </a:r>
                      <a:endParaRPr lang="es-AR" sz="1600" dirty="0"/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90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CENNAVE (Uruguay)</a:t>
                      </a:r>
                      <a:endParaRPr lang="es-AR" sz="1600" dirty="0"/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19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49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6,4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25,6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CENTRO DE NAVEGACION (</a:t>
                      </a:r>
                      <a:r>
                        <a:rPr lang="es-AR" sz="1600" dirty="0" err="1" smtClean="0"/>
                        <a:t>Arg</a:t>
                      </a:r>
                      <a:r>
                        <a:rPr lang="es-AR" sz="1600" dirty="0" smtClean="0"/>
                        <a:t>.)</a:t>
                      </a:r>
                      <a:endParaRPr lang="es-AR" sz="1600" dirty="0"/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18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52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19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11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DDE6F7"/>
                    </a:solidFill>
                  </a:tcPr>
                </a:tc>
              </a:tr>
              <a:tr h="406078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FENAMAR (Brasil)</a:t>
                      </a:r>
                      <a:endParaRPr lang="es-AR" sz="1600" dirty="0"/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60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dirty="0" smtClean="0">
                          <a:solidFill>
                            <a:srgbClr val="156CA7"/>
                          </a:solidFill>
                        </a:rPr>
                        <a:t>40</a:t>
                      </a:r>
                      <a:endParaRPr lang="es-AR" sz="1600" b="1" dirty="0">
                        <a:solidFill>
                          <a:srgbClr val="156CA7"/>
                        </a:solidFill>
                      </a:endParaRPr>
                    </a:p>
                  </a:txBody>
                  <a:tcPr anchor="ctr">
                    <a:solidFill>
                      <a:srgbClr val="ACD3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36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Asuntos Institucionales</a:t>
            </a:r>
            <a:endParaRPr lang="es-AR" sz="2400" dirty="0"/>
          </a:p>
        </p:txBody>
      </p:sp>
      <p:graphicFrame>
        <p:nvGraphicFramePr>
          <p:cNvPr id="3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6782952"/>
              </p:ext>
            </p:extLst>
          </p:nvPr>
        </p:nvGraphicFramePr>
        <p:xfrm>
          <a:off x="522288" y="1124744"/>
          <a:ext cx="8135938" cy="12241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2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Informe de la actividad desarrollada. (Secretaría)</a:t>
                      </a:r>
                      <a:endParaRPr lang="es-AR" sz="20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88835638"/>
              </p:ext>
            </p:extLst>
          </p:nvPr>
        </p:nvGraphicFramePr>
        <p:xfrm>
          <a:off x="504031" y="2499430"/>
          <a:ext cx="8135938" cy="121760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21760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  <a:endParaRPr lang="es-AR" sz="2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Financiación de las Asociaciones. (Secretaría)</a:t>
                      </a:r>
                      <a:endParaRPr lang="es-AR" sz="20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5780760"/>
              </p:ext>
            </p:extLst>
          </p:nvPr>
        </p:nvGraphicFramePr>
        <p:xfrm>
          <a:off x="504031" y="3861048"/>
          <a:ext cx="8135938" cy="143362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890308"/>
                <a:gridCol w="7245630"/>
              </a:tblGrid>
              <a:tr h="1433622">
                <a:tc>
                  <a:txBody>
                    <a:bodyPr/>
                    <a:lstStyle/>
                    <a:p>
                      <a:pPr algn="ctr"/>
                      <a:r>
                        <a:rPr lang="es-AR" sz="2800" b="1" dirty="0" smtClean="0"/>
                        <a:t>3</a:t>
                      </a:r>
                      <a:endParaRPr lang="es-AR" sz="2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Proyecto de Base de Datos con información de infraestructura portuaria. </a:t>
                      </a:r>
                      <a:r>
                        <a:rPr lang="es-MX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(Centro de Navegación de Argentina)</a:t>
                      </a:r>
                      <a:endParaRPr lang="es-AR" sz="20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437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Proyecto de Base de Datos - Infraestructura Portuaria</a:t>
            </a:r>
            <a:endParaRPr lang="es-AR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77434896"/>
              </p:ext>
            </p:extLst>
          </p:nvPr>
        </p:nvGraphicFramePr>
        <p:xfrm>
          <a:off x="323526" y="3501008"/>
          <a:ext cx="8568954" cy="2808312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56040"/>
                <a:gridCol w="1634257"/>
                <a:gridCol w="217901"/>
                <a:gridCol w="751758"/>
                <a:gridCol w="1699628"/>
                <a:gridCol w="217901"/>
                <a:gridCol w="1135808"/>
                <a:gridCol w="768101"/>
                <a:gridCol w="217901"/>
                <a:gridCol w="751758"/>
                <a:gridCol w="217901"/>
              </a:tblGrid>
              <a:tr h="27883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 err="1">
                          <a:effectLst/>
                        </a:rPr>
                        <a:t>Dry</a:t>
                      </a:r>
                      <a:r>
                        <a:rPr lang="es-AR" sz="1400" u="none" strike="noStrike" dirty="0">
                          <a:effectLst/>
                        </a:rPr>
                        <a:t> </a:t>
                      </a:r>
                      <a:r>
                        <a:rPr lang="es-AR" sz="1400" u="none" strike="noStrike" dirty="0" err="1" smtClean="0">
                          <a:effectLst/>
                        </a:rPr>
                        <a:t>bulk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 err="1">
                          <a:effectLst/>
                        </a:rPr>
                        <a:t>Oil</a:t>
                      </a:r>
                      <a:r>
                        <a:rPr lang="es-AR" sz="1400" u="none" strike="noStrike" dirty="0">
                          <a:effectLst/>
                        </a:rPr>
                        <a:t> </a:t>
                      </a:r>
                      <a:r>
                        <a:rPr lang="es-AR" sz="1400" u="none" strike="noStrike" dirty="0" err="1" smtClean="0">
                          <a:effectLst/>
                        </a:rPr>
                        <a:t>tankers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 err="1">
                          <a:effectLst/>
                        </a:rPr>
                        <a:t>Container</a:t>
                      </a:r>
                      <a:r>
                        <a:rPr lang="es-AR" sz="1400" u="none" strike="noStrike" dirty="0">
                          <a:effectLst/>
                        </a:rPr>
                        <a:t> </a:t>
                      </a:r>
                      <a:r>
                        <a:rPr lang="es-AR" sz="1400" u="none" strike="noStrike" dirty="0" err="1" smtClean="0">
                          <a:effectLst/>
                        </a:rPr>
                        <a:t>Ships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 smtClean="0">
                          <a:effectLst/>
                        </a:rPr>
                        <a:t>Otros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A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49"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VLOO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200.000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ULCC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>
                          <a:solidFill>
                            <a:schemeClr val="tx1"/>
                          </a:solidFill>
                          <a:effectLst/>
                        </a:rPr>
                        <a:t>350000 dwt</a:t>
                      </a:r>
                      <a:endParaRPr lang="es-AR" sz="105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Triple E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>
                          <a:solidFill>
                            <a:schemeClr val="tx1"/>
                          </a:solidFill>
                          <a:effectLst/>
                        </a:rPr>
                        <a:t>18000</a:t>
                      </a:r>
                      <a:endParaRPr lang="es-AR" sz="105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Chemical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7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76949"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Large</a:t>
                      </a:r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Capesize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150000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plus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VLCC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>
                          <a:solidFill>
                            <a:schemeClr val="tx1"/>
                          </a:solidFill>
                          <a:effectLst/>
                        </a:rPr>
                        <a:t>200000 - 349,999 dwt</a:t>
                      </a:r>
                      <a:endParaRPr lang="es-AR" sz="105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Panamax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12500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LNG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7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3389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Small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Capesize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80000 - 149000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AR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s-AR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s-AR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&gt; </a:t>
                      </a:r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32,31 m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Suezmax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125,000 - 199,999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Post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Panamax</a:t>
                      </a:r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Plus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6000 - 8000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RO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RO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7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3389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Panamax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55000 - 84999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&lt; 32,31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Aframax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80,000 - 124,999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AR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s-AR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s-AR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&gt; </a:t>
                      </a:r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32.31 m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Post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Panamax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>
                          <a:solidFill>
                            <a:schemeClr val="tx1"/>
                          </a:solidFill>
                          <a:effectLst/>
                        </a:rPr>
                        <a:t>4500 - 6000</a:t>
                      </a:r>
                      <a:endParaRPr lang="es-AR" sz="105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Car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Carriers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7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76949"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Handymax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35000 - 54999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Panamax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50000 - 79999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&lt; 32.31 m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Panamax</a:t>
                      </a:r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3400 - 4500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Reefers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7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76949"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Handysize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10000 - 34999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Handymax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35000 - 49999 </a:t>
                      </a:r>
                      <a:r>
                        <a:rPr lang="es-AR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dwt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Panamax</a:t>
                      </a:r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3000 - 3400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Cruceros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7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6949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Feeder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1000 - 2500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Ferry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6949">
                <a:tc gridSpan="3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Small </a:t>
                      </a:r>
                      <a:r>
                        <a:rPr lang="es-AR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Feeder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500 - 800</a:t>
                      </a:r>
                      <a:endParaRPr lang="es-A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Off shore</a:t>
                      </a:r>
                      <a:endParaRPr lang="es-A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7200" marT="720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AR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769843"/>
              </p:ext>
            </p:extLst>
          </p:nvPr>
        </p:nvGraphicFramePr>
        <p:xfrm>
          <a:off x="5292082" y="980734"/>
          <a:ext cx="3600400" cy="22809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14766"/>
                <a:gridCol w="1385634"/>
              </a:tblGrid>
              <a:tr h="2880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</a:rPr>
                        <a:t>Indicadores de la Operación del Buque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5534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Espera para ingresar a puerto</a:t>
                      </a:r>
                      <a:endParaRPr lang="es-A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Días/horas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5345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Estadía en el Puerto</a:t>
                      </a:r>
                      <a:endParaRPr lang="es-A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Días/horas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55345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s-A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Productividad</a:t>
                      </a:r>
                      <a:endParaRPr lang="es-A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Contenedores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547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Graneles</a:t>
                      </a:r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secos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534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Carga General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  <a:tr h="25534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Graneles</a:t>
                      </a:r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AR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Líquidos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  <a:tr h="25534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Pasajeros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  <a:tr h="25534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Otros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5474379"/>
              </p:ext>
            </p:extLst>
          </p:nvPr>
        </p:nvGraphicFramePr>
        <p:xfrm>
          <a:off x="323529" y="2342875"/>
          <a:ext cx="2088232" cy="2880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16024"/>
                <a:gridCol w="1872208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s-AR" sz="5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31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 sin Restricciones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7985708"/>
              </p:ext>
            </p:extLst>
          </p:nvPr>
        </p:nvGraphicFramePr>
        <p:xfrm>
          <a:off x="323529" y="1982835"/>
          <a:ext cx="2088232" cy="2880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16024"/>
                <a:gridCol w="1872208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s-AR" sz="5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1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 con Restricciones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58227598"/>
              </p:ext>
            </p:extLst>
          </p:nvPr>
        </p:nvGraphicFramePr>
        <p:xfrm>
          <a:off x="323529" y="1622795"/>
          <a:ext cx="2088232" cy="2880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16024"/>
                <a:gridCol w="1872208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s-AR" sz="5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indent="0" algn="l" defTabSz="914400" rtl="0" eaLnBrk="1" latinLnBrk="0" hangingPunct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s-A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puede operar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2618413"/>
              </p:ext>
            </p:extLst>
          </p:nvPr>
        </p:nvGraphicFramePr>
        <p:xfrm>
          <a:off x="2699793" y="980728"/>
          <a:ext cx="2232248" cy="2257646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8032"/>
                <a:gridCol w="1944216"/>
              </a:tblGrid>
              <a:tr h="2880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Restricciones</a:t>
                      </a:r>
                      <a:endParaRPr lang="es-A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411451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 dirty="0">
                          <a:effectLst/>
                        </a:rPr>
                        <a:t>1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Por calado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 dirty="0">
                          <a:effectLst/>
                        </a:rPr>
                        <a:t>2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Hidro</a:t>
                      </a:r>
                      <a:r>
                        <a:rPr lang="es-AR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-meteorológicas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81946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 dirty="0">
                          <a:effectLst/>
                        </a:rPr>
                        <a:t>3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Limitación </a:t>
                      </a:r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infraestructura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  <a:tr h="35079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 dirty="0">
                          <a:effectLst/>
                        </a:rPr>
                        <a:t>4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Operación logística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41396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1" u="none" strike="noStrike" dirty="0" smtClean="0">
                          <a:effectLst/>
                        </a:rPr>
                        <a:t>5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94" marR="5894" marT="589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Regulación </a:t>
                      </a:r>
                      <a:r>
                        <a:rPr lang="es-AR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 tráfico</a:t>
                      </a:r>
                      <a:endParaRPr lang="es-A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" marT="72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9" name="8 Abrir llave"/>
          <p:cNvSpPr/>
          <p:nvPr/>
        </p:nvSpPr>
        <p:spPr>
          <a:xfrm>
            <a:off x="2503502" y="980730"/>
            <a:ext cx="142043" cy="2304255"/>
          </a:xfrm>
          <a:prstGeom prst="leftBrace">
            <a:avLst>
              <a:gd name="adj1" fmla="val 59201"/>
              <a:gd name="adj2" fmla="val 50000"/>
            </a:avLst>
          </a:prstGeom>
          <a:ln w="28575">
            <a:solidFill>
              <a:srgbClr val="156C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17578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3343836" y="3792165"/>
            <a:ext cx="541599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r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1</a:t>
            </a:r>
            <a:r>
              <a:rPr lang="es-AR" dirty="0"/>
              <a:t>° </a:t>
            </a:r>
            <a:r>
              <a:rPr lang="es-MX" dirty="0"/>
              <a:t>Asamblea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Ordinaria </a:t>
            </a:r>
            <a:r>
              <a:rPr lang="es-MX" dirty="0"/>
              <a:t>CIANAM.</a:t>
            </a:r>
            <a:endParaRPr lang="es-AR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1479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54128420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/>
                        <a:t>1</a:t>
                      </a:r>
                      <a:endParaRPr lang="es-AR" sz="1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</a:t>
                      </a:r>
                      <a:r>
                        <a:rPr lang="es-MX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(Secretaria)</a:t>
                      </a:r>
                      <a:endParaRPr lang="es-AR" sz="16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</a:t>
                      </a:r>
                      <a:r>
                        <a:rPr lang="es-MX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(Secretaria)</a:t>
                      </a:r>
                      <a:endParaRPr lang="es-AR" sz="1600" b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</a:t>
                      </a:r>
                      <a:r>
                        <a:rPr lang="es-MX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(Centro de Navegación de Uruguay)</a:t>
                      </a:r>
                      <a:endParaRPr lang="es-AR" sz="1600" b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rgbClr val="0070C0"/>
              </a:buClr>
              <a:buFont typeface="Arial" pitchFamily="34" charset="0"/>
              <a:buChar char="•"/>
            </a:pPr>
            <a:r>
              <a:rPr lang="es-MX" sz="1400" dirty="0" smtClean="0"/>
              <a:t>Informe </a:t>
            </a:r>
            <a:r>
              <a:rPr lang="es-MX" sz="1400" dirty="0"/>
              <a:t>situación</a:t>
            </a:r>
            <a:endParaRPr lang="es-AR" sz="1400" dirty="0"/>
          </a:p>
          <a:p>
            <a:pPr marL="88900" lvl="1" indent="-88900">
              <a:buClr>
                <a:srgbClr val="0070C0"/>
              </a:buClr>
              <a:buFont typeface="Arial" pitchFamily="34" charset="0"/>
              <a:buChar char="•"/>
            </a:pPr>
            <a:r>
              <a:rPr lang="es-MX" sz="1400" dirty="0"/>
              <a:t>Incorporación de miembros</a:t>
            </a:r>
            <a:endParaRPr lang="es-AR" sz="1400" dirty="0"/>
          </a:p>
          <a:p>
            <a:pPr marL="88900" lvl="1" indent="-88900">
              <a:buClr>
                <a:srgbClr val="0070C0"/>
              </a:buClr>
              <a:buFont typeface="Arial" pitchFamily="34" charset="0"/>
              <a:buChar char="•"/>
            </a:pPr>
            <a:r>
              <a:rPr lang="es-MX" sz="1400" dirty="0"/>
              <a:t>Otorgar poder para representación y gestiones</a:t>
            </a:r>
            <a:r>
              <a:rPr lang="es-MX" sz="1400" dirty="0" smtClean="0"/>
              <a:t>.</a:t>
            </a:r>
            <a:endParaRPr lang="es-AR" sz="1400" dirty="0"/>
          </a:p>
        </p:txBody>
      </p:sp>
    </p:spTree>
    <p:extLst>
      <p:ext uri="{BB962C8B-B14F-4D97-AF65-F5344CB8AC3E}">
        <p14:creationId xmlns="" xmlns:p14="http://schemas.microsoft.com/office/powerpoint/2010/main" val="45524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/>
              <a:t>Población 2013</a:t>
            </a:r>
            <a:r>
              <a:rPr lang="es-AR" sz="2000" dirty="0" smtClean="0"/>
              <a:t> (miles de personas)</a:t>
            </a:r>
            <a:endParaRPr lang="es-AR" sz="2000" dirty="0"/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="" xmlns:p14="http://schemas.microsoft.com/office/powerpoint/2010/main" val="684369816"/>
              </p:ext>
            </p:extLst>
          </p:nvPr>
        </p:nvGraphicFramePr>
        <p:xfrm>
          <a:off x="539750" y="656202"/>
          <a:ext cx="8147050" cy="5122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1030291" y="2911507"/>
            <a:ext cx="1187977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 del Mundo</a:t>
            </a: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980276" y="2965483"/>
            <a:ext cx="1498595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CIANAM</a:t>
            </a:r>
          </a:p>
          <a:p>
            <a:pPr algn="r"/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11%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5614" y="6367464"/>
            <a:ext cx="3394603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CEPAL</a:t>
            </a:r>
            <a:endParaRPr lang="es-A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1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50327195"/>
              </p:ext>
            </p:extLst>
          </p:nvPr>
        </p:nvGraphicFramePr>
        <p:xfrm>
          <a:off x="5076057" y="5589588"/>
          <a:ext cx="2975807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44662"/>
                <a:gridCol w="173114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CIANAM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>
                          <a:solidFill>
                            <a:srgbClr val="1A73B0"/>
                          </a:solidFill>
                        </a:rPr>
                        <a:t>778.501</a:t>
                      </a:r>
                      <a:endParaRPr lang="es-AR" sz="2000" dirty="0">
                        <a:solidFill>
                          <a:srgbClr val="1A73B0"/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3059552"/>
              </p:ext>
            </p:extLst>
          </p:nvPr>
        </p:nvGraphicFramePr>
        <p:xfrm>
          <a:off x="1042122" y="5589588"/>
          <a:ext cx="2975807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53539"/>
                <a:gridCol w="17222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Mundial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7.135.255</a:t>
                      </a:r>
                      <a:endParaRPr lang="es-AR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264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05193875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/>
                        <a:t>1</a:t>
                      </a:r>
                      <a:endParaRPr lang="es-AR" sz="1400" b="1" dirty="0" smtClean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</a:t>
                      </a:r>
                      <a:r>
                        <a:rPr lang="es-MX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(Secretaria)</a:t>
                      </a:r>
                      <a:endParaRPr lang="es-AR" sz="16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391771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</a:t>
                      </a:r>
                      <a:r>
                        <a:rPr lang="es-MX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(Secretaria)</a:t>
                      </a:r>
                      <a:endParaRPr lang="es-AR" sz="1600" b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rgbClr val="0070C0"/>
              </a:buClr>
              <a:buFont typeface="Arial" pitchFamily="34" charset="0"/>
              <a:buChar char="•"/>
            </a:pPr>
            <a:r>
              <a:rPr lang="es-MX" sz="1400" dirty="0" smtClean="0"/>
              <a:t>Informe </a:t>
            </a:r>
            <a:r>
              <a:rPr lang="es-MX" sz="1400" dirty="0"/>
              <a:t>situación</a:t>
            </a:r>
            <a:endParaRPr lang="es-AR" sz="1400" dirty="0"/>
          </a:p>
          <a:p>
            <a:pPr marL="88900" lvl="1" indent="-88900">
              <a:buClr>
                <a:srgbClr val="0070C0"/>
              </a:buClr>
              <a:buFont typeface="Arial" pitchFamily="34" charset="0"/>
              <a:buChar char="•"/>
            </a:pPr>
            <a:r>
              <a:rPr lang="es-MX" sz="1400" dirty="0"/>
              <a:t>Incorporación de miembros</a:t>
            </a:r>
            <a:endParaRPr lang="es-AR" sz="1400" dirty="0"/>
          </a:p>
          <a:p>
            <a:pPr marL="88900" lvl="1" indent="-88900">
              <a:buClr>
                <a:srgbClr val="0070C0"/>
              </a:buClr>
              <a:buFont typeface="Arial" pitchFamily="34" charset="0"/>
              <a:buChar char="•"/>
            </a:pPr>
            <a:r>
              <a:rPr lang="es-MX" sz="1400" dirty="0"/>
              <a:t>Otorgar poder para representación y gestiones</a:t>
            </a:r>
            <a:r>
              <a:rPr lang="es-MX" sz="1400" dirty="0" smtClean="0"/>
              <a:t>.</a:t>
            </a:r>
            <a:endParaRPr lang="es-AR" sz="1400" dirty="0"/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traight Connector 31"/>
          <p:cNvCxnSpPr/>
          <p:nvPr/>
        </p:nvCxnSpPr>
        <p:spPr>
          <a:xfrm>
            <a:off x="8632433" y="1795056"/>
            <a:ext cx="1" cy="324000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Informe de situación</a:t>
            </a:r>
            <a:endParaRPr lang="es-AR" sz="2400" dirty="0"/>
          </a:p>
        </p:txBody>
      </p:sp>
      <p:cxnSp>
        <p:nvCxnSpPr>
          <p:cNvPr id="3" name="Straight Connector 32"/>
          <p:cNvCxnSpPr>
            <a:stCxn id="4" idx="2"/>
            <a:endCxn id="24" idx="3"/>
          </p:cNvCxnSpPr>
          <p:nvPr/>
        </p:nvCxnSpPr>
        <p:spPr>
          <a:xfrm flipH="1">
            <a:off x="1862994" y="1494039"/>
            <a:ext cx="13625" cy="585972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3"/>
          <p:cNvSpPr/>
          <p:nvPr/>
        </p:nvSpPr>
        <p:spPr>
          <a:xfrm>
            <a:off x="1356128" y="863097"/>
            <a:ext cx="104098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050" dirty="0" smtClean="0"/>
              <a:t>Se </a:t>
            </a:r>
            <a:br>
              <a:rPr lang="es-AR" sz="1050" dirty="0" smtClean="0"/>
            </a:br>
            <a:r>
              <a:rPr lang="es-AR" sz="1050" dirty="0" smtClean="0"/>
              <a:t>incorpora</a:t>
            </a:r>
            <a:endParaRPr lang="es-AR" sz="1050" dirty="0"/>
          </a:p>
          <a:p>
            <a:pPr algn="ctr"/>
            <a:r>
              <a:rPr lang="es-AR" sz="1400" b="1" dirty="0" smtClean="0">
                <a:solidFill>
                  <a:srgbClr val="0070C0"/>
                </a:solidFill>
              </a:rPr>
              <a:t>Venezuela</a:t>
            </a:r>
            <a:endParaRPr lang="es-AR" sz="1200" b="1" dirty="0" smtClean="0">
              <a:solidFill>
                <a:srgbClr val="0070C0"/>
              </a:solidFill>
            </a:endParaRPr>
          </a:p>
        </p:txBody>
      </p:sp>
      <p:cxnSp>
        <p:nvCxnSpPr>
          <p:cNvPr id="5" name="Straight Connector 35"/>
          <p:cNvCxnSpPr>
            <a:stCxn id="6" idx="2"/>
            <a:endCxn id="25" idx="3"/>
          </p:cNvCxnSpPr>
          <p:nvPr/>
        </p:nvCxnSpPr>
        <p:spPr>
          <a:xfrm>
            <a:off x="2594637" y="1494039"/>
            <a:ext cx="2" cy="585972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6"/>
          <p:cNvSpPr/>
          <p:nvPr/>
        </p:nvSpPr>
        <p:spPr>
          <a:xfrm>
            <a:off x="2030328" y="863097"/>
            <a:ext cx="112861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050" dirty="0"/>
              <a:t>Se </a:t>
            </a:r>
            <a:r>
              <a:rPr lang="es-AR" sz="1050" dirty="0" smtClean="0"/>
              <a:t/>
            </a:r>
            <a:br>
              <a:rPr lang="es-AR" sz="1050" dirty="0" smtClean="0"/>
            </a:br>
            <a:r>
              <a:rPr lang="es-AR" sz="1050" dirty="0" smtClean="0"/>
              <a:t>incorpora</a:t>
            </a:r>
            <a:endParaRPr lang="es-AR" sz="1050" dirty="0"/>
          </a:p>
          <a:p>
            <a:pPr algn="ctr"/>
            <a:r>
              <a:rPr lang="es-AR" sz="1400" b="1" dirty="0" smtClean="0">
                <a:solidFill>
                  <a:srgbClr val="0070C0"/>
                </a:solidFill>
              </a:rPr>
              <a:t>Perú</a:t>
            </a:r>
            <a:endParaRPr lang="es-AR" sz="1200" b="1" dirty="0" smtClean="0">
              <a:solidFill>
                <a:srgbClr val="0070C0"/>
              </a:solidFill>
            </a:endParaRPr>
          </a:p>
        </p:txBody>
      </p:sp>
      <p:cxnSp>
        <p:nvCxnSpPr>
          <p:cNvPr id="7" name="Straight Connector 37"/>
          <p:cNvCxnSpPr>
            <a:stCxn id="8" idx="2"/>
            <a:endCxn id="26" idx="3"/>
          </p:cNvCxnSpPr>
          <p:nvPr/>
        </p:nvCxnSpPr>
        <p:spPr>
          <a:xfrm>
            <a:off x="3262198" y="1494039"/>
            <a:ext cx="2" cy="585972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38"/>
          <p:cNvSpPr/>
          <p:nvPr/>
        </p:nvSpPr>
        <p:spPr>
          <a:xfrm>
            <a:off x="2747339" y="863097"/>
            <a:ext cx="1029718" cy="630942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/>
            <a:r>
              <a:rPr lang="es-AR" sz="1050" dirty="0"/>
              <a:t>Se </a:t>
            </a:r>
            <a:r>
              <a:rPr lang="es-AR" sz="1050" dirty="0" smtClean="0"/>
              <a:t/>
            </a:r>
            <a:br>
              <a:rPr lang="es-AR" sz="1050" dirty="0" smtClean="0"/>
            </a:br>
            <a:r>
              <a:rPr lang="es-AR" sz="1050" dirty="0" smtClean="0"/>
              <a:t>incorpora</a:t>
            </a:r>
            <a:endParaRPr lang="es-AR" sz="1050" dirty="0"/>
          </a:p>
          <a:p>
            <a:pPr algn="ctr"/>
            <a:r>
              <a:rPr lang="es-AR" sz="1400" b="1" dirty="0" smtClean="0">
                <a:solidFill>
                  <a:srgbClr val="0070C0"/>
                </a:solidFill>
              </a:rPr>
              <a:t>USA</a:t>
            </a:r>
            <a:endParaRPr lang="es-AR" sz="1200" b="1" dirty="0" smtClean="0">
              <a:solidFill>
                <a:srgbClr val="0070C0"/>
              </a:solidFill>
            </a:endParaRPr>
          </a:p>
        </p:txBody>
      </p:sp>
      <p:cxnSp>
        <p:nvCxnSpPr>
          <p:cNvPr id="9" name="Straight Connector 39"/>
          <p:cNvCxnSpPr>
            <a:stCxn id="10" idx="2"/>
            <a:endCxn id="29" idx="3"/>
          </p:cNvCxnSpPr>
          <p:nvPr/>
        </p:nvCxnSpPr>
        <p:spPr>
          <a:xfrm>
            <a:off x="5298260" y="1494039"/>
            <a:ext cx="2" cy="585972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40"/>
          <p:cNvSpPr/>
          <p:nvPr/>
        </p:nvSpPr>
        <p:spPr>
          <a:xfrm>
            <a:off x="4899789" y="863097"/>
            <a:ext cx="79694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050" dirty="0"/>
              <a:t>Se incorpora</a:t>
            </a:r>
          </a:p>
          <a:p>
            <a:pPr algn="ctr"/>
            <a:r>
              <a:rPr lang="es-AR" sz="1400" b="1" dirty="0" smtClean="0">
                <a:solidFill>
                  <a:srgbClr val="0070C0"/>
                </a:solidFill>
              </a:rPr>
              <a:t>Panamá</a:t>
            </a:r>
            <a:endParaRPr lang="es-AR" sz="1200" b="1" dirty="0" smtClean="0">
              <a:solidFill>
                <a:srgbClr val="0070C0"/>
              </a:solidFill>
            </a:endParaRPr>
          </a:p>
        </p:txBody>
      </p:sp>
      <p:cxnSp>
        <p:nvCxnSpPr>
          <p:cNvPr id="11" name="Straight Connector 41"/>
          <p:cNvCxnSpPr>
            <a:stCxn id="12" idx="2"/>
            <a:endCxn id="30" idx="3"/>
          </p:cNvCxnSpPr>
          <p:nvPr/>
        </p:nvCxnSpPr>
        <p:spPr>
          <a:xfrm>
            <a:off x="5977602" y="1494039"/>
            <a:ext cx="1" cy="585972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2"/>
          <p:cNvSpPr/>
          <p:nvPr/>
        </p:nvSpPr>
        <p:spPr>
          <a:xfrm>
            <a:off x="5579131" y="863097"/>
            <a:ext cx="79694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050" dirty="0"/>
              <a:t>Se incorpora</a:t>
            </a:r>
          </a:p>
          <a:p>
            <a:pPr algn="ctr"/>
            <a:r>
              <a:rPr lang="es-AR" sz="1400" b="1" dirty="0" smtClean="0">
                <a:solidFill>
                  <a:srgbClr val="0070C0"/>
                </a:solidFill>
              </a:rPr>
              <a:t>Ecuador</a:t>
            </a:r>
            <a:endParaRPr lang="es-AR" sz="1200" b="1" dirty="0" smtClean="0">
              <a:solidFill>
                <a:srgbClr val="0070C0"/>
              </a:solidFill>
            </a:endParaRPr>
          </a:p>
        </p:txBody>
      </p:sp>
      <p:cxnSp>
        <p:nvCxnSpPr>
          <p:cNvPr id="20" name="Straight Connector 30"/>
          <p:cNvCxnSpPr>
            <a:endCxn id="23" idx="3"/>
          </p:cNvCxnSpPr>
          <p:nvPr/>
        </p:nvCxnSpPr>
        <p:spPr>
          <a:xfrm flipH="1">
            <a:off x="1188795" y="1772129"/>
            <a:ext cx="3333" cy="307881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1"/>
          <p:cNvCxnSpPr>
            <a:endCxn id="32" idx="3"/>
          </p:cNvCxnSpPr>
          <p:nvPr/>
        </p:nvCxnSpPr>
        <p:spPr>
          <a:xfrm>
            <a:off x="7315382" y="1756010"/>
            <a:ext cx="1" cy="324000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7"/>
          <p:cNvCxnSpPr/>
          <p:nvPr/>
        </p:nvCxnSpPr>
        <p:spPr>
          <a:xfrm rot="16200000" flipH="1">
            <a:off x="3790584" y="2025018"/>
            <a:ext cx="324000" cy="1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9"/>
          <p:cNvCxnSpPr/>
          <p:nvPr/>
        </p:nvCxnSpPr>
        <p:spPr>
          <a:xfrm rot="16200000" flipH="1">
            <a:off x="4466735" y="2025019"/>
            <a:ext cx="324000" cy="1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0"/>
          <p:cNvCxnSpPr/>
          <p:nvPr/>
        </p:nvCxnSpPr>
        <p:spPr>
          <a:xfrm rot="16200000" flipH="1">
            <a:off x="6473836" y="2025020"/>
            <a:ext cx="324000" cy="1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0"/>
          <p:cNvCxnSpPr>
            <a:endCxn id="37" idx="3"/>
          </p:cNvCxnSpPr>
          <p:nvPr/>
        </p:nvCxnSpPr>
        <p:spPr>
          <a:xfrm flipH="1">
            <a:off x="531207" y="1791680"/>
            <a:ext cx="3333" cy="307881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31"/>
          <p:cNvCxnSpPr>
            <a:endCxn id="59" idx="3"/>
          </p:cNvCxnSpPr>
          <p:nvPr/>
        </p:nvCxnSpPr>
        <p:spPr>
          <a:xfrm>
            <a:off x="7990738" y="1756010"/>
            <a:ext cx="1" cy="324000"/>
          </a:xfrm>
          <a:prstGeom prst="line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Forma libre"/>
          <p:cNvSpPr/>
          <p:nvPr/>
        </p:nvSpPr>
        <p:spPr>
          <a:xfrm>
            <a:off x="107504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2003</a:t>
            </a:r>
            <a:endParaRPr lang="es-AR" sz="1400" b="1" kern="1200" dirty="0"/>
          </a:p>
        </p:txBody>
      </p:sp>
      <p:sp>
        <p:nvSpPr>
          <p:cNvPr id="17" name="16 Forma libre"/>
          <p:cNvSpPr/>
          <p:nvPr/>
        </p:nvSpPr>
        <p:spPr>
          <a:xfrm>
            <a:off x="788440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2004</a:t>
            </a:r>
            <a:endParaRPr lang="es-AR" sz="1400" b="1" kern="1200" dirty="0"/>
          </a:p>
        </p:txBody>
      </p:sp>
      <p:sp>
        <p:nvSpPr>
          <p:cNvPr id="18" name="17 Forma libre"/>
          <p:cNvSpPr/>
          <p:nvPr/>
        </p:nvSpPr>
        <p:spPr>
          <a:xfrm>
            <a:off x="1469376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2004</a:t>
            </a:r>
            <a:endParaRPr lang="es-AR" sz="1400" b="1" kern="1200" dirty="0"/>
          </a:p>
        </p:txBody>
      </p:sp>
      <p:sp>
        <p:nvSpPr>
          <p:cNvPr id="19" name="18 Forma libre"/>
          <p:cNvSpPr/>
          <p:nvPr/>
        </p:nvSpPr>
        <p:spPr>
          <a:xfrm>
            <a:off x="2150311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2005</a:t>
            </a:r>
            <a:endParaRPr lang="es-AR" sz="1400" b="1" kern="1200" dirty="0"/>
          </a:p>
        </p:txBody>
      </p:sp>
      <p:sp>
        <p:nvSpPr>
          <p:cNvPr id="35" name="34 Forma libre"/>
          <p:cNvSpPr/>
          <p:nvPr/>
        </p:nvSpPr>
        <p:spPr>
          <a:xfrm>
            <a:off x="2831247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2006</a:t>
            </a:r>
            <a:endParaRPr lang="es-AR" sz="1400" b="1" kern="1200" dirty="0"/>
          </a:p>
        </p:txBody>
      </p:sp>
      <p:sp>
        <p:nvSpPr>
          <p:cNvPr id="38" name="37 Forma libre"/>
          <p:cNvSpPr/>
          <p:nvPr/>
        </p:nvSpPr>
        <p:spPr>
          <a:xfrm>
            <a:off x="3512182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2007</a:t>
            </a:r>
            <a:endParaRPr lang="es-AR" sz="1400" b="1" kern="1200" dirty="0"/>
          </a:p>
        </p:txBody>
      </p:sp>
      <p:sp>
        <p:nvSpPr>
          <p:cNvPr id="39" name="38 Forma libre"/>
          <p:cNvSpPr/>
          <p:nvPr/>
        </p:nvSpPr>
        <p:spPr>
          <a:xfrm>
            <a:off x="4193118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2008</a:t>
            </a:r>
            <a:endParaRPr lang="es-AR" sz="1400" b="1" kern="1200" dirty="0"/>
          </a:p>
        </p:txBody>
      </p:sp>
      <p:sp>
        <p:nvSpPr>
          <p:cNvPr id="40" name="39 Forma libre"/>
          <p:cNvSpPr/>
          <p:nvPr/>
        </p:nvSpPr>
        <p:spPr>
          <a:xfrm>
            <a:off x="4874054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2009</a:t>
            </a:r>
            <a:endParaRPr lang="es-AR" sz="1400" b="1" kern="1200" dirty="0"/>
          </a:p>
        </p:txBody>
      </p:sp>
      <p:sp>
        <p:nvSpPr>
          <p:cNvPr id="41" name="40 Forma libre"/>
          <p:cNvSpPr/>
          <p:nvPr/>
        </p:nvSpPr>
        <p:spPr>
          <a:xfrm>
            <a:off x="5554989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2010</a:t>
            </a:r>
            <a:endParaRPr lang="es-AR" sz="1400" b="1" kern="1200" dirty="0"/>
          </a:p>
        </p:txBody>
      </p:sp>
      <p:sp>
        <p:nvSpPr>
          <p:cNvPr id="43" name="42 Forma libre"/>
          <p:cNvSpPr/>
          <p:nvPr/>
        </p:nvSpPr>
        <p:spPr>
          <a:xfrm>
            <a:off x="6235925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2011</a:t>
            </a:r>
            <a:endParaRPr lang="es-AR" sz="1400" b="1" kern="1200" dirty="0"/>
          </a:p>
        </p:txBody>
      </p:sp>
      <p:sp>
        <p:nvSpPr>
          <p:cNvPr id="44" name="43 Forma libre"/>
          <p:cNvSpPr/>
          <p:nvPr/>
        </p:nvSpPr>
        <p:spPr>
          <a:xfrm>
            <a:off x="6916861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2012</a:t>
            </a:r>
            <a:endParaRPr lang="es-AR" sz="1400" b="1" kern="1200" dirty="0"/>
          </a:p>
        </p:txBody>
      </p:sp>
      <p:sp>
        <p:nvSpPr>
          <p:cNvPr id="55" name="54 Forma libre"/>
          <p:cNvSpPr/>
          <p:nvPr/>
        </p:nvSpPr>
        <p:spPr>
          <a:xfrm>
            <a:off x="7592217" y="1595393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2013</a:t>
            </a:r>
            <a:endParaRPr lang="es-AR" sz="1400" b="1" kern="1200" dirty="0"/>
          </a:p>
        </p:txBody>
      </p:sp>
      <p:sp>
        <p:nvSpPr>
          <p:cNvPr id="54" name="53 Forma libre"/>
          <p:cNvSpPr/>
          <p:nvPr/>
        </p:nvSpPr>
        <p:spPr>
          <a:xfrm>
            <a:off x="8254136" y="1596050"/>
            <a:ext cx="756595" cy="302638"/>
          </a:xfrm>
          <a:custGeom>
            <a:avLst/>
            <a:gdLst>
              <a:gd name="connsiteX0" fmla="*/ 0 w 756595"/>
              <a:gd name="connsiteY0" fmla="*/ 0 h 302638"/>
              <a:gd name="connsiteX1" fmla="*/ 605276 w 756595"/>
              <a:gd name="connsiteY1" fmla="*/ 0 h 302638"/>
              <a:gd name="connsiteX2" fmla="*/ 756595 w 756595"/>
              <a:gd name="connsiteY2" fmla="*/ 151319 h 302638"/>
              <a:gd name="connsiteX3" fmla="*/ 605276 w 756595"/>
              <a:gd name="connsiteY3" fmla="*/ 302638 h 302638"/>
              <a:gd name="connsiteX4" fmla="*/ 0 w 756595"/>
              <a:gd name="connsiteY4" fmla="*/ 302638 h 302638"/>
              <a:gd name="connsiteX5" fmla="*/ 151319 w 756595"/>
              <a:gd name="connsiteY5" fmla="*/ 151319 h 302638"/>
              <a:gd name="connsiteX6" fmla="*/ 0 w 756595"/>
              <a:gd name="connsiteY6" fmla="*/ 0 h 30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6595" h="302638">
                <a:moveTo>
                  <a:pt x="0" y="0"/>
                </a:moveTo>
                <a:lnTo>
                  <a:pt x="605276" y="0"/>
                </a:lnTo>
                <a:lnTo>
                  <a:pt x="756595" y="151319"/>
                </a:lnTo>
                <a:lnTo>
                  <a:pt x="605276" y="302638"/>
                </a:lnTo>
                <a:lnTo>
                  <a:pt x="0" y="302638"/>
                </a:lnTo>
                <a:lnTo>
                  <a:pt x="151319" y="151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7326" tIns="18669" rIns="169988" bIns="186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400" b="1" kern="1200" dirty="0" smtClean="0"/>
              <a:t>2014</a:t>
            </a:r>
            <a:endParaRPr lang="es-AR" sz="1400" b="1" kern="1200" dirty="0"/>
          </a:p>
        </p:txBody>
      </p:sp>
      <p:sp>
        <p:nvSpPr>
          <p:cNvPr id="23" name="Rectangle 43"/>
          <p:cNvSpPr/>
          <p:nvPr/>
        </p:nvSpPr>
        <p:spPr>
          <a:xfrm rot="16200000">
            <a:off x="587363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Brasil</a:t>
            </a:r>
          </a:p>
        </p:txBody>
      </p:sp>
      <p:sp>
        <p:nvSpPr>
          <p:cNvPr id="24" name="Rectangle 44"/>
          <p:cNvSpPr/>
          <p:nvPr/>
        </p:nvSpPr>
        <p:spPr>
          <a:xfrm rot="16200000">
            <a:off x="1261562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México</a:t>
            </a:r>
          </a:p>
        </p:txBody>
      </p:sp>
      <p:sp>
        <p:nvSpPr>
          <p:cNvPr id="25" name="Rectangle 48"/>
          <p:cNvSpPr/>
          <p:nvPr/>
        </p:nvSpPr>
        <p:spPr>
          <a:xfrm rot="16200000">
            <a:off x="1993206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Uruguay</a:t>
            </a:r>
          </a:p>
        </p:txBody>
      </p:sp>
      <p:sp>
        <p:nvSpPr>
          <p:cNvPr id="26" name="Rectangle 49"/>
          <p:cNvSpPr/>
          <p:nvPr/>
        </p:nvSpPr>
        <p:spPr>
          <a:xfrm rot="16200000">
            <a:off x="2660767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Chile</a:t>
            </a:r>
          </a:p>
        </p:txBody>
      </p:sp>
      <p:sp>
        <p:nvSpPr>
          <p:cNvPr id="27" name="Rectangle 50"/>
          <p:cNvSpPr/>
          <p:nvPr/>
        </p:nvSpPr>
        <p:spPr>
          <a:xfrm rot="16200000">
            <a:off x="3342958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Perú</a:t>
            </a:r>
          </a:p>
        </p:txBody>
      </p:sp>
      <p:sp>
        <p:nvSpPr>
          <p:cNvPr id="28" name="Rectangle 51"/>
          <p:cNvSpPr/>
          <p:nvPr/>
        </p:nvSpPr>
        <p:spPr>
          <a:xfrm rot="16200000">
            <a:off x="4017157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Brasil</a:t>
            </a:r>
          </a:p>
        </p:txBody>
      </p:sp>
      <p:sp>
        <p:nvSpPr>
          <p:cNvPr id="29" name="Rectangle 52"/>
          <p:cNvSpPr/>
          <p:nvPr/>
        </p:nvSpPr>
        <p:spPr>
          <a:xfrm rot="16200000">
            <a:off x="4696829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México</a:t>
            </a:r>
          </a:p>
        </p:txBody>
      </p:sp>
      <p:sp>
        <p:nvSpPr>
          <p:cNvPr id="30" name="Rectangle 53"/>
          <p:cNvSpPr/>
          <p:nvPr/>
        </p:nvSpPr>
        <p:spPr>
          <a:xfrm rot="16200000">
            <a:off x="5376170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USA</a:t>
            </a:r>
          </a:p>
        </p:txBody>
      </p:sp>
      <p:sp>
        <p:nvSpPr>
          <p:cNvPr id="31" name="Rectangle 54"/>
          <p:cNvSpPr/>
          <p:nvPr/>
        </p:nvSpPr>
        <p:spPr>
          <a:xfrm rot="16200000">
            <a:off x="6039753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Argentina</a:t>
            </a:r>
          </a:p>
        </p:txBody>
      </p:sp>
      <p:sp>
        <p:nvSpPr>
          <p:cNvPr id="32" name="Rectangle 55"/>
          <p:cNvSpPr/>
          <p:nvPr/>
        </p:nvSpPr>
        <p:spPr>
          <a:xfrm rot="16200000">
            <a:off x="6713950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Brasil</a:t>
            </a:r>
          </a:p>
        </p:txBody>
      </p:sp>
      <p:sp>
        <p:nvSpPr>
          <p:cNvPr id="37" name="Rectangle 43"/>
          <p:cNvSpPr/>
          <p:nvPr/>
        </p:nvSpPr>
        <p:spPr>
          <a:xfrm rot="16200000">
            <a:off x="-70225" y="253366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Argentina</a:t>
            </a:r>
          </a:p>
        </p:txBody>
      </p:sp>
      <p:cxnSp>
        <p:nvCxnSpPr>
          <p:cNvPr id="42" name="41 Conector angular"/>
          <p:cNvCxnSpPr>
            <a:stCxn id="23" idx="1"/>
            <a:endCxn id="67" idx="1"/>
          </p:cNvCxnSpPr>
          <p:nvPr/>
        </p:nvCxnSpPr>
        <p:spPr>
          <a:xfrm rot="16200000" flipH="1">
            <a:off x="1156992" y="3314680"/>
            <a:ext cx="337140" cy="273532"/>
          </a:xfrm>
          <a:prstGeom prst="bentConnector2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angular"/>
          <p:cNvCxnSpPr>
            <a:stCxn id="37" idx="1"/>
            <a:endCxn id="72" idx="1"/>
          </p:cNvCxnSpPr>
          <p:nvPr/>
        </p:nvCxnSpPr>
        <p:spPr>
          <a:xfrm rot="16200000" flipH="1">
            <a:off x="211743" y="3621890"/>
            <a:ext cx="894467" cy="255537"/>
          </a:xfrm>
          <a:prstGeom prst="bentConnector2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angular"/>
          <p:cNvCxnSpPr>
            <a:stCxn id="31" idx="1"/>
            <a:endCxn id="76" idx="3"/>
          </p:cNvCxnSpPr>
          <p:nvPr/>
        </p:nvCxnSpPr>
        <p:spPr>
          <a:xfrm rot="5400000">
            <a:off x="5753040" y="3883414"/>
            <a:ext cx="1488684" cy="287609"/>
          </a:xfrm>
          <a:prstGeom prst="bentConnector2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angular"/>
          <p:cNvCxnSpPr>
            <a:stCxn id="32" idx="1"/>
            <a:endCxn id="79" idx="3"/>
          </p:cNvCxnSpPr>
          <p:nvPr/>
        </p:nvCxnSpPr>
        <p:spPr>
          <a:xfrm rot="5400000">
            <a:off x="6164009" y="4192812"/>
            <a:ext cx="2061311" cy="241439"/>
          </a:xfrm>
          <a:prstGeom prst="bentConnector2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5"/>
          <p:cNvSpPr/>
          <p:nvPr/>
        </p:nvSpPr>
        <p:spPr>
          <a:xfrm rot="16200000">
            <a:off x="7389306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Uruguay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1462328" y="3358406"/>
            <a:ext cx="4445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Primera reunión oficial de miembros fundadores. Constitución de </a:t>
            </a:r>
            <a:r>
              <a:rPr lang="es-AR" sz="1400" b="1" dirty="0"/>
              <a:t>CIANAM</a:t>
            </a:r>
            <a:r>
              <a:rPr lang="es-AR" sz="1400" dirty="0"/>
              <a:t> y aprobación de estatutos</a:t>
            </a:r>
            <a:r>
              <a:rPr lang="es-AR" sz="1400" dirty="0" smtClean="0"/>
              <a:t>.</a:t>
            </a:r>
            <a:endParaRPr lang="es-AR" sz="14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786745" y="3935283"/>
            <a:ext cx="5443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Reunión preparatoria para constituir </a:t>
            </a:r>
            <a:r>
              <a:rPr lang="es-AR" sz="1400" b="1" dirty="0"/>
              <a:t>CIANAM</a:t>
            </a:r>
            <a:r>
              <a:rPr lang="es-AR" sz="1400" dirty="0"/>
              <a:t> con presencia de representantes de: </a:t>
            </a:r>
            <a:r>
              <a:rPr lang="es-AR" sz="1400" b="1" dirty="0"/>
              <a:t>Argentina, Brasil, Chile, México, Paraguay y Uruguay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987278" y="4509950"/>
            <a:ext cx="5366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AR" sz="1400" dirty="0"/>
              <a:t>Se decide iniciar el proceso de obtener la personería legal de </a:t>
            </a:r>
            <a:r>
              <a:rPr lang="es-AR" sz="1400" b="1" dirty="0"/>
              <a:t>CIANAM</a:t>
            </a:r>
            <a:r>
              <a:rPr lang="es-AR" sz="1400" dirty="0"/>
              <a:t> para obtener la personería legal en Uruguay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1707645" y="5082577"/>
            <a:ext cx="5366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AR" sz="1400" dirty="0"/>
              <a:t>Se aprueban y firman los estatutos de </a:t>
            </a:r>
            <a:r>
              <a:rPr lang="es-AR" sz="1400" b="1" dirty="0"/>
              <a:t>CIANAM</a:t>
            </a:r>
            <a:r>
              <a:rPr lang="es-AR" sz="1400" dirty="0"/>
              <a:t> para presentar ante las </a:t>
            </a:r>
            <a:r>
              <a:rPr lang="es-AR" sz="1400" dirty="0" smtClean="0"/>
              <a:t>autoridades </a:t>
            </a:r>
            <a:r>
              <a:rPr lang="es-AR" sz="1400" dirty="0"/>
              <a:t>de Uruguay para obtener la personería legal</a:t>
            </a:r>
          </a:p>
        </p:txBody>
      </p:sp>
      <p:sp>
        <p:nvSpPr>
          <p:cNvPr id="83" name="82 CuadroTexto"/>
          <p:cNvSpPr txBox="1"/>
          <p:nvPr/>
        </p:nvSpPr>
        <p:spPr>
          <a:xfrm>
            <a:off x="4509624" y="5645961"/>
            <a:ext cx="3181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AR" sz="1400" dirty="0" smtClean="0"/>
              <a:t>Se otorga la </a:t>
            </a:r>
            <a:r>
              <a:rPr lang="es-AR" sz="1400" b="1" dirty="0" smtClean="0"/>
              <a:t>PERSONERÍA LEGAL</a:t>
            </a:r>
            <a:endParaRPr lang="es-AR" sz="1400" b="1" dirty="0"/>
          </a:p>
        </p:txBody>
      </p:sp>
      <p:cxnSp>
        <p:nvCxnSpPr>
          <p:cNvPr id="85" name="84 Conector angular"/>
          <p:cNvCxnSpPr>
            <a:stCxn id="59" idx="1"/>
            <a:endCxn id="83" idx="3"/>
          </p:cNvCxnSpPr>
          <p:nvPr/>
        </p:nvCxnSpPr>
        <p:spPr>
          <a:xfrm rot="5400000">
            <a:off x="6582498" y="4391609"/>
            <a:ext cx="2516974" cy="299509"/>
          </a:xfrm>
          <a:prstGeom prst="bentConnector2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 rot="16200000">
            <a:off x="8029972" y="2514110"/>
            <a:ext cx="1202865" cy="33466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Ecuador</a:t>
            </a:r>
          </a:p>
        </p:txBody>
      </p:sp>
      <p:cxnSp>
        <p:nvCxnSpPr>
          <p:cNvPr id="61" name="60 Conector angular"/>
          <p:cNvCxnSpPr>
            <a:stCxn id="56" idx="1"/>
            <a:endCxn id="62" idx="3"/>
          </p:cNvCxnSpPr>
          <p:nvPr/>
        </p:nvCxnSpPr>
        <p:spPr>
          <a:xfrm rot="5400000">
            <a:off x="7069874" y="4585415"/>
            <a:ext cx="2864071" cy="258993"/>
          </a:xfrm>
          <a:prstGeom prst="bentConnector2">
            <a:avLst/>
          </a:prstGeom>
          <a:ln w="19050">
            <a:solidFill>
              <a:srgbClr val="2B3E8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4678423" y="5993058"/>
            <a:ext cx="3693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AR" sz="1400" b="1" dirty="0" smtClean="0"/>
              <a:t>1</a:t>
            </a:r>
            <a:r>
              <a:rPr lang="es-AR" sz="1400" dirty="0" smtClean="0"/>
              <a:t>°</a:t>
            </a:r>
            <a:r>
              <a:rPr lang="es-AR" sz="1400" b="1" dirty="0" smtClean="0"/>
              <a:t> ASAMBLEA GENERAL</a:t>
            </a:r>
            <a:endParaRPr lang="es-AR" sz="1400" b="1" dirty="0"/>
          </a:p>
        </p:txBody>
      </p:sp>
    </p:spTree>
    <p:extLst>
      <p:ext uri="{BB962C8B-B14F-4D97-AF65-F5344CB8AC3E}">
        <p14:creationId xmlns="" xmlns:p14="http://schemas.microsoft.com/office/powerpoint/2010/main" val="20884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25145938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</a:t>
                      </a:r>
                      <a:r>
                        <a:rPr lang="es-MX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(Centro de Navegación de Uruguay)</a:t>
                      </a:r>
                      <a:endParaRPr lang="es-AR" sz="1600" b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1328103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34999958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9290646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579991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73655877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16025898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/>
              <a:t>PBI - CIANAM vs Mundo 2011-2013 </a:t>
            </a:r>
            <a:r>
              <a:rPr lang="es-AR" sz="2000" dirty="0" smtClean="0"/>
              <a:t>(tasas de variación anual - %)</a:t>
            </a:r>
            <a:endParaRPr lang="es-AR" sz="2000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="" xmlns:p14="http://schemas.microsoft.com/office/powerpoint/2010/main" val="1154790954"/>
              </p:ext>
            </p:extLst>
          </p:nvPr>
        </p:nvGraphicFramePr>
        <p:xfrm>
          <a:off x="106534" y="1114812"/>
          <a:ext cx="5956916" cy="5252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1 Título"/>
          <p:cNvSpPr txBox="1">
            <a:spLocks/>
          </p:cNvSpPr>
          <p:nvPr/>
        </p:nvSpPr>
        <p:spPr>
          <a:xfrm>
            <a:off x="455614" y="6367464"/>
            <a:ext cx="3394603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BANCO MUNDIAL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674694" y="4527611"/>
            <a:ext cx="4993769" cy="488272"/>
            <a:chOff x="674694" y="4527611"/>
            <a:chExt cx="6227765" cy="488272"/>
          </a:xfrm>
        </p:grpSpPr>
        <p:cxnSp>
          <p:nvCxnSpPr>
            <p:cNvPr id="13" name="12 Conector recto"/>
            <p:cNvCxnSpPr/>
            <p:nvPr/>
          </p:nvCxnSpPr>
          <p:spPr>
            <a:xfrm>
              <a:off x="674694" y="4536489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1305008" y="4536489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1904331" y="4536489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2552401" y="4536489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3173838" y="4536489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3777519" y="4527611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4416711" y="4527611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5668463" y="4527611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6281022" y="4527611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6902459" y="4527611"/>
              <a:ext cx="0" cy="4793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26 Gráfico"/>
          <p:cNvGraphicFramePr/>
          <p:nvPr>
            <p:extLst>
              <p:ext uri="{D42A27DB-BD31-4B8C-83A1-F6EECF244321}">
                <p14:modId xmlns="" xmlns:p14="http://schemas.microsoft.com/office/powerpoint/2010/main" val="906408095"/>
              </p:ext>
            </p:extLst>
          </p:nvPr>
        </p:nvGraphicFramePr>
        <p:xfrm>
          <a:off x="6072326" y="817563"/>
          <a:ext cx="2769834" cy="5252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5779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Temas generales</a:t>
            </a:r>
            <a:endParaRPr lang="es-AR" sz="2400" dirty="0"/>
          </a:p>
        </p:txBody>
      </p:sp>
      <p:graphicFrame>
        <p:nvGraphicFramePr>
          <p:cNvPr id="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095506"/>
              </p:ext>
            </p:extLst>
          </p:nvPr>
        </p:nvGraphicFramePr>
        <p:xfrm>
          <a:off x="455613" y="908720"/>
          <a:ext cx="8304212" cy="54666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0003"/>
                <a:gridCol w="7644209"/>
              </a:tblGrid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  <a:endParaRPr lang="es-AR" sz="1400" b="1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Aprobación Acta </a:t>
                      </a:r>
                      <a:r>
                        <a:rPr lang="es-AR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Asamblea General (Secretaria)</a:t>
                      </a:r>
                      <a:endParaRPr lang="es-AR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4273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Estatutos de CIANAM Informe. (Secretaria)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Estados contables Informe de Tesorería. (Centro de Navegación de Uruguay)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 y aprobación del presupuesto del ejercicio.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Electoral.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nuevo Consejo Directivo.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Comisión Fiscal.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del Secretario General y la sede de la Secretaría General.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Elección de la próxima sede para celebrar la XII Reunión Anual de CIANAM.</a:t>
                      </a:r>
                      <a:endParaRPr lang="es-AR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026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Reunión del Consejo Directivo.</a:t>
                      </a:r>
                      <a:endParaRPr lang="es-AR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31976" y="1466200"/>
            <a:ext cx="3909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Informe </a:t>
            </a: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situación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Incorporación de miembros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88900" lvl="1" indent="-88900"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Otorgar poder para representación y gestiones</a:t>
            </a:r>
            <a:r>
              <a:rPr lang="es-MX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s-AR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4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343836" y="3792165"/>
            <a:ext cx="541599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r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 smtClean="0"/>
              <a:t>Gracias por su atención!!!</a:t>
            </a:r>
            <a:endParaRPr lang="es-AR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671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/>
              <a:t>Exportaciones </a:t>
            </a:r>
            <a:r>
              <a:rPr lang="es-AR" sz="2400" dirty="0" smtClean="0"/>
              <a:t>2012 </a:t>
            </a:r>
            <a:r>
              <a:rPr lang="es-AR" sz="2000" dirty="0" smtClean="0"/>
              <a:t>(billones de U$S -</a:t>
            </a:r>
            <a:r>
              <a:rPr lang="es-AR" sz="2000" dirty="0" err="1" smtClean="0"/>
              <a:t>trillion</a:t>
            </a:r>
            <a:r>
              <a:rPr lang="es-AR" sz="2000" dirty="0" smtClean="0"/>
              <a:t> </a:t>
            </a:r>
            <a:r>
              <a:rPr lang="es-AR" sz="2000" dirty="0"/>
              <a:t>USA)</a:t>
            </a:r>
            <a:endParaRPr lang="es-AR" sz="1800" dirty="0"/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="" xmlns:p14="http://schemas.microsoft.com/office/powerpoint/2010/main" val="3729840844"/>
              </p:ext>
            </p:extLst>
          </p:nvPr>
        </p:nvGraphicFramePr>
        <p:xfrm>
          <a:off x="539750" y="620713"/>
          <a:ext cx="8147050" cy="5122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1030291" y="2876020"/>
            <a:ext cx="1187977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 del Mundo</a:t>
            </a: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980276" y="2929996"/>
            <a:ext cx="1498595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CIANAM</a:t>
            </a:r>
          </a:p>
          <a:p>
            <a:pPr algn="r"/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14%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5614" y="6367464"/>
            <a:ext cx="5945186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BANCO MUNDIAL</a:t>
            </a:r>
          </a:p>
        </p:txBody>
      </p:sp>
      <p:graphicFrame>
        <p:nvGraphicFramePr>
          <p:cNvPr id="13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5559999"/>
              </p:ext>
            </p:extLst>
          </p:nvPr>
        </p:nvGraphicFramePr>
        <p:xfrm>
          <a:off x="5076057" y="5586244"/>
          <a:ext cx="2975807" cy="457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44662"/>
                <a:gridCol w="173114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CIANAM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>
                          <a:solidFill>
                            <a:srgbClr val="1A73B0"/>
                          </a:solidFill>
                        </a:rPr>
                        <a:t>2,5</a:t>
                      </a:r>
                      <a:endParaRPr lang="es-AR" sz="2000" dirty="0">
                        <a:solidFill>
                          <a:srgbClr val="1A73B0"/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9850811"/>
              </p:ext>
            </p:extLst>
          </p:nvPr>
        </p:nvGraphicFramePr>
        <p:xfrm>
          <a:off x="1042122" y="5586244"/>
          <a:ext cx="2975807" cy="457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53539"/>
                <a:gridCol w="17222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Mundial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18,5</a:t>
                      </a:r>
                      <a:endParaRPr lang="es-AR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9526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/>
              <a:t>Importaciones 2012 </a:t>
            </a:r>
            <a:r>
              <a:rPr lang="es-AR" sz="2000" dirty="0" smtClean="0"/>
              <a:t>(billones </a:t>
            </a:r>
            <a:r>
              <a:rPr lang="es-AR" sz="2000" dirty="0"/>
              <a:t>de U$S </a:t>
            </a:r>
            <a:r>
              <a:rPr lang="es-AR" sz="2000" dirty="0" smtClean="0"/>
              <a:t>-</a:t>
            </a:r>
            <a:r>
              <a:rPr lang="es-AR" sz="2000" dirty="0" err="1" smtClean="0"/>
              <a:t>trillion</a:t>
            </a:r>
            <a:r>
              <a:rPr lang="es-AR" sz="2000" dirty="0" smtClean="0"/>
              <a:t> </a:t>
            </a:r>
            <a:r>
              <a:rPr lang="es-AR" sz="2000" dirty="0"/>
              <a:t>USA)</a:t>
            </a:r>
            <a:endParaRPr lang="es-AR" sz="1800" dirty="0"/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="" xmlns:p14="http://schemas.microsoft.com/office/powerpoint/2010/main" val="531839178"/>
              </p:ext>
            </p:extLst>
          </p:nvPr>
        </p:nvGraphicFramePr>
        <p:xfrm>
          <a:off x="539750" y="620713"/>
          <a:ext cx="8147050" cy="5122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2980276" y="2929996"/>
            <a:ext cx="1498595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CIANAM</a:t>
            </a:r>
          </a:p>
          <a:p>
            <a:pPr algn="r"/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17%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5614" y="6367464"/>
            <a:ext cx="3394603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BANCO MUNDIAL</a:t>
            </a:r>
          </a:p>
        </p:txBody>
      </p:sp>
      <p:graphicFrame>
        <p:nvGraphicFramePr>
          <p:cNvPr id="13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3118429"/>
              </p:ext>
            </p:extLst>
          </p:nvPr>
        </p:nvGraphicFramePr>
        <p:xfrm>
          <a:off x="5076057" y="5589588"/>
          <a:ext cx="2975807" cy="457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44662"/>
                <a:gridCol w="173114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CIANAM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>
                          <a:solidFill>
                            <a:srgbClr val="1A73B0"/>
                          </a:solidFill>
                        </a:rPr>
                        <a:t>3,2</a:t>
                      </a:r>
                      <a:endParaRPr lang="es-AR" sz="2000" dirty="0">
                        <a:solidFill>
                          <a:srgbClr val="1A73B0"/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30638640"/>
              </p:ext>
            </p:extLst>
          </p:nvPr>
        </p:nvGraphicFramePr>
        <p:xfrm>
          <a:off x="1042122" y="5589588"/>
          <a:ext cx="2975807" cy="457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53539"/>
                <a:gridCol w="17222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Mundial</a:t>
                      </a:r>
                      <a:endParaRPr lang="es-AR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18,6</a:t>
                      </a:r>
                      <a:endParaRPr lang="es-AR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1 Título"/>
          <p:cNvSpPr txBox="1">
            <a:spLocks/>
          </p:cNvSpPr>
          <p:nvPr/>
        </p:nvSpPr>
        <p:spPr>
          <a:xfrm>
            <a:off x="1030291" y="2876020"/>
            <a:ext cx="1187977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 del Mundo</a:t>
            </a: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005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1695"/>
            <a:ext cx="9144000" cy="4816699"/>
          </a:xfrm>
          <a:prstGeom prst="rect">
            <a:avLst/>
          </a:prstGeom>
        </p:spPr>
      </p:pic>
      <p:sp>
        <p:nvSpPr>
          <p:cNvPr id="35" name="3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 smtClean="0"/>
              <a:t>Comercio de mercancías 2012 </a:t>
            </a:r>
            <a:r>
              <a:rPr lang="es-AR" sz="2000" dirty="0" smtClean="0"/>
              <a:t>(miles de millones de U$S y %)</a:t>
            </a:r>
            <a:endParaRPr lang="es-AR" sz="1800" dirty="0"/>
          </a:p>
        </p:txBody>
      </p:sp>
      <p:sp>
        <p:nvSpPr>
          <p:cNvPr id="47" name="46 Elipse"/>
          <p:cNvSpPr/>
          <p:nvPr/>
        </p:nvSpPr>
        <p:spPr>
          <a:xfrm>
            <a:off x="2755723" y="739024"/>
            <a:ext cx="3067242" cy="3011984"/>
          </a:xfrm>
          <a:prstGeom prst="ellipse">
            <a:avLst/>
          </a:prstGeom>
          <a:solidFill>
            <a:srgbClr val="FFCC00">
              <a:alpha val="80000"/>
            </a:srgb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 w="28575">
                <a:noFill/>
              </a:ln>
            </a:endParaRPr>
          </a:p>
        </p:txBody>
      </p:sp>
      <p:sp>
        <p:nvSpPr>
          <p:cNvPr id="51" name="50 Elipse"/>
          <p:cNvSpPr/>
          <p:nvPr/>
        </p:nvSpPr>
        <p:spPr>
          <a:xfrm>
            <a:off x="739553" y="2867403"/>
            <a:ext cx="2239466" cy="2199120"/>
          </a:xfrm>
          <a:prstGeom prst="ellipse">
            <a:avLst/>
          </a:prstGeom>
          <a:solidFill>
            <a:srgbClr val="FFCC00">
              <a:alpha val="80000"/>
            </a:srgb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 w="28575">
                <a:noFill/>
              </a:ln>
            </a:endParaRPr>
          </a:p>
        </p:txBody>
      </p:sp>
      <p:sp>
        <p:nvSpPr>
          <p:cNvPr id="53" name="52 Elipse"/>
          <p:cNvSpPr/>
          <p:nvPr/>
        </p:nvSpPr>
        <p:spPr>
          <a:xfrm>
            <a:off x="6338625" y="2340478"/>
            <a:ext cx="2421200" cy="2377580"/>
          </a:xfrm>
          <a:prstGeom prst="ellipse">
            <a:avLst/>
          </a:prstGeom>
          <a:solidFill>
            <a:srgbClr val="FFCC00">
              <a:alpha val="80000"/>
            </a:srgb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 w="28575">
                <a:noFill/>
              </a:ln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5491446" y="2741232"/>
            <a:ext cx="896410" cy="880260"/>
          </a:xfrm>
          <a:prstGeom prst="ellipse">
            <a:avLst/>
          </a:prstGeom>
          <a:solidFill>
            <a:srgbClr val="FFCC00">
              <a:alpha val="80000"/>
            </a:srgb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 w="28575">
                <a:noFill/>
              </a:ln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473113" y="3780453"/>
            <a:ext cx="741636" cy="728272"/>
          </a:xfrm>
          <a:prstGeom prst="ellipse">
            <a:avLst/>
          </a:prstGeom>
          <a:solidFill>
            <a:srgbClr val="FFCC00">
              <a:alpha val="80000"/>
            </a:srgb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 w="28575">
                <a:noFill/>
              </a:ln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6158897" y="1974431"/>
            <a:ext cx="668030" cy="655990"/>
          </a:xfrm>
          <a:prstGeom prst="ellipse">
            <a:avLst/>
          </a:prstGeom>
          <a:solidFill>
            <a:srgbClr val="FFCC00">
              <a:alpha val="80000"/>
            </a:srgb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 w="28575">
                <a:noFill/>
              </a:ln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455614" y="3736544"/>
            <a:ext cx="2807344" cy="571500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9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ct val="0"/>
              </a:spcBef>
              <a:buNone/>
              <a:defRPr sz="20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/>
              <a:t>América </a:t>
            </a:r>
            <a:endParaRPr lang="es-AR" sz="1800" dirty="0" smtClean="0"/>
          </a:p>
          <a:p>
            <a:r>
              <a:rPr lang="es-AR" sz="1800" b="1" dirty="0" smtClean="0"/>
              <a:t>3.822 (21,3%)</a:t>
            </a:r>
            <a:endParaRPr lang="es-AR" sz="1800" b="1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4204" y="1966280"/>
            <a:ext cx="2374002" cy="571500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9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ct val="0"/>
              </a:spcBef>
              <a:buNone/>
              <a:defRPr sz="20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/>
              <a:t>Europa</a:t>
            </a:r>
          </a:p>
          <a:p>
            <a:r>
              <a:rPr lang="es-AR" sz="1800" b="1" dirty="0"/>
              <a:t>6.564 (36.6%)</a:t>
            </a: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6617670" y="3287517"/>
            <a:ext cx="1896072" cy="571500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9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ct val="0"/>
              </a:spcBef>
              <a:buNone/>
              <a:defRPr sz="20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/>
              <a:t>Asia</a:t>
            </a:r>
            <a:endParaRPr lang="es-AR" dirty="0"/>
          </a:p>
          <a:p>
            <a:r>
              <a:rPr lang="es-AR" sz="1800" b="1" dirty="0"/>
              <a:t>5.333 (29,7%)</a:t>
            </a:r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5613808" y="2008263"/>
            <a:ext cx="1728022" cy="571500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9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ct val="0"/>
              </a:spcBef>
              <a:buNone/>
              <a:defRPr sz="20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/>
              <a:t>CEI</a:t>
            </a:r>
            <a:endParaRPr lang="es-AR" dirty="0"/>
          </a:p>
          <a:p>
            <a:r>
              <a:rPr lang="es-AR" sz="1800" b="1" dirty="0"/>
              <a:t>550 (3,1%)</a:t>
            </a: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5038668" y="2871061"/>
            <a:ext cx="1801964" cy="571500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9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ct val="0"/>
              </a:spcBef>
              <a:buNone/>
              <a:defRPr sz="20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/>
              <a:t>Oriente </a:t>
            </a:r>
            <a:r>
              <a:rPr lang="es-AR" sz="1800" dirty="0" smtClean="0"/>
              <a:t>Medio</a:t>
            </a:r>
            <a:endParaRPr lang="es-AR" sz="1800" dirty="0"/>
          </a:p>
          <a:p>
            <a:r>
              <a:rPr lang="es-AR" sz="1800" b="1" dirty="0"/>
              <a:t>714 (4,0%)</a:t>
            </a:r>
          </a:p>
        </p:txBody>
      </p:sp>
      <p:sp>
        <p:nvSpPr>
          <p:cNvPr id="21" name="1 Título"/>
          <p:cNvSpPr txBox="1">
            <a:spLocks/>
          </p:cNvSpPr>
          <p:nvPr/>
        </p:nvSpPr>
        <p:spPr>
          <a:xfrm>
            <a:off x="4148971" y="3834924"/>
            <a:ext cx="1389920" cy="571500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9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s-AR"/>
            </a:defPPr>
            <a:lvl1pPr algn="ctr">
              <a:spcBef>
                <a:spcPct val="0"/>
              </a:spcBef>
              <a:buNone/>
              <a:defRPr sz="20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 err="1"/>
              <a:t>Africa</a:t>
            </a:r>
            <a:endParaRPr lang="es-AR" sz="1800" dirty="0"/>
          </a:p>
          <a:p>
            <a:r>
              <a:rPr lang="es-AR" sz="1800" b="1" dirty="0"/>
              <a:t>580 (3,2%)</a:t>
            </a:r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455614" y="6367464"/>
            <a:ext cx="6007330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UNCTAD </a:t>
            </a:r>
            <a:r>
              <a:rPr lang="es-A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UNITED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NATIONS CONFERENCE ON TRADE AND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DEVELOPMENT)</a:t>
            </a:r>
            <a:endParaRPr lang="es-A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41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Comercio marítimo mundial </a:t>
            </a:r>
            <a:r>
              <a:rPr lang="es-AR" sz="2400" dirty="0" smtClean="0"/>
              <a:t>2009-2013 </a:t>
            </a:r>
            <a:r>
              <a:rPr lang="es-AR" sz="2000" dirty="0"/>
              <a:t>(millones de toneladas)</a:t>
            </a:r>
            <a:endParaRPr lang="es-AR" sz="1800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="" xmlns:p14="http://schemas.microsoft.com/office/powerpoint/2010/main" val="3792471130"/>
              </p:ext>
            </p:extLst>
          </p:nvPr>
        </p:nvGraphicFramePr>
        <p:xfrm>
          <a:off x="277906" y="879773"/>
          <a:ext cx="8481919" cy="5487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1 Título"/>
          <p:cNvSpPr txBox="1">
            <a:spLocks/>
          </p:cNvSpPr>
          <p:nvPr/>
        </p:nvSpPr>
        <p:spPr>
          <a:xfrm>
            <a:off x="455614" y="6367464"/>
            <a:ext cx="6007330" cy="49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s-AR" sz="2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UNCTAD </a:t>
            </a:r>
            <a:r>
              <a:rPr lang="es-AR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UNITED 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NATIONS CONFERENCE ON TRADE AND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DEVELOPMENT)</a:t>
            </a:r>
            <a:endParaRPr lang="es-A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55613" y="879773"/>
            <a:ext cx="4376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rgbClr val="0070C0"/>
                </a:solidFill>
              </a:rPr>
              <a:t>Por tipo de carga</a:t>
            </a:r>
            <a:endParaRPr lang="es-AR" sz="2400" b="1" dirty="0">
              <a:solidFill>
                <a:srgbClr val="0070C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46245" y="4897241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13,1%</a:t>
            </a:r>
            <a:endParaRPr lang="es-AR" sz="16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883160" y="4839930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11,4%</a:t>
            </a:r>
            <a:endParaRPr lang="es-AR" sz="1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366729" y="482927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4,2%</a:t>
            </a:r>
            <a:endParaRPr lang="es-AR" sz="1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5812973" y="480128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6,6%</a:t>
            </a:r>
            <a:endParaRPr lang="es-AR" sz="1600" b="1" dirty="0"/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1446245" y="5185827"/>
            <a:ext cx="699230" cy="38649"/>
          </a:xfrm>
          <a:prstGeom prst="straightConnector1">
            <a:avLst/>
          </a:prstGeom>
          <a:ln w="28575" cap="rnd">
            <a:solidFill>
              <a:schemeClr val="accent6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2883160" y="5129841"/>
            <a:ext cx="699230" cy="38649"/>
          </a:xfrm>
          <a:prstGeom prst="straightConnector1">
            <a:avLst/>
          </a:prstGeom>
          <a:ln w="28575" cap="rnd">
            <a:solidFill>
              <a:schemeClr val="accent6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V="1">
            <a:off x="4314631" y="5109854"/>
            <a:ext cx="699230" cy="38649"/>
          </a:xfrm>
          <a:prstGeom prst="straightConnector1">
            <a:avLst/>
          </a:prstGeom>
          <a:ln w="28575" cap="rnd">
            <a:solidFill>
              <a:schemeClr val="accent6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5760875" y="5081861"/>
            <a:ext cx="699230" cy="38649"/>
          </a:xfrm>
          <a:prstGeom prst="straightConnector1">
            <a:avLst/>
          </a:prstGeom>
          <a:ln w="28575" cap="rnd">
            <a:solidFill>
              <a:schemeClr val="accent6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446244" y="430941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1,1%</a:t>
            </a:r>
            <a:endParaRPr lang="es-AR" sz="16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883159" y="422410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2,8%</a:t>
            </a:r>
            <a:endParaRPr lang="es-AR" sz="16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366728" y="418545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4,8%</a:t>
            </a:r>
            <a:endParaRPr lang="es-AR" sz="16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812972" y="412014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5,3%</a:t>
            </a:r>
            <a:endParaRPr lang="es-AR" sz="1600" b="1" dirty="0"/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1446244" y="4597998"/>
            <a:ext cx="699230" cy="38649"/>
          </a:xfrm>
          <a:prstGeom prst="straightConnector1">
            <a:avLst/>
          </a:prstGeom>
          <a:ln w="28575" cap="rnd">
            <a:solidFill>
              <a:srgbClr val="6CA62C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2883159" y="4514019"/>
            <a:ext cx="699230" cy="38649"/>
          </a:xfrm>
          <a:prstGeom prst="straightConnector1">
            <a:avLst/>
          </a:prstGeom>
          <a:ln w="28575" cap="rnd">
            <a:solidFill>
              <a:srgbClr val="6CA62C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V="1">
            <a:off x="4314630" y="4466039"/>
            <a:ext cx="699230" cy="38649"/>
          </a:xfrm>
          <a:prstGeom prst="straightConnector1">
            <a:avLst/>
          </a:prstGeom>
          <a:ln w="28575" cap="rnd">
            <a:solidFill>
              <a:srgbClr val="6CA62C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5760874" y="4400722"/>
            <a:ext cx="699230" cy="38649"/>
          </a:xfrm>
          <a:prstGeom prst="straightConnector1">
            <a:avLst/>
          </a:prstGeom>
          <a:ln w="28575" cap="rnd">
            <a:solidFill>
              <a:srgbClr val="6CA62C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1431470" y="3506979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12,0%</a:t>
            </a:r>
            <a:endParaRPr lang="es-AR" sz="16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2868385" y="339368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6,5%</a:t>
            </a:r>
            <a:endParaRPr lang="es-AR" sz="16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4351954" y="326172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7,2%</a:t>
            </a:r>
            <a:endParaRPr lang="es-AR" sz="1600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798198" y="317774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4,5%</a:t>
            </a:r>
            <a:endParaRPr lang="es-AR" sz="1600" b="1" dirty="0"/>
          </a:p>
        </p:txBody>
      </p:sp>
      <p:cxnSp>
        <p:nvCxnSpPr>
          <p:cNvPr id="29" name="28 Conector recto de flecha"/>
          <p:cNvCxnSpPr/>
          <p:nvPr/>
        </p:nvCxnSpPr>
        <p:spPr>
          <a:xfrm flipV="1">
            <a:off x="1431470" y="3795565"/>
            <a:ext cx="699230" cy="38649"/>
          </a:xfrm>
          <a:prstGeom prst="straightConnector1">
            <a:avLst/>
          </a:prstGeom>
          <a:ln w="28575" cap="rnd">
            <a:solidFill>
              <a:srgbClr val="992A17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2868385" y="3683593"/>
            <a:ext cx="699230" cy="38649"/>
          </a:xfrm>
          <a:prstGeom prst="straightConnector1">
            <a:avLst/>
          </a:prstGeom>
          <a:ln w="28575" cap="rnd">
            <a:solidFill>
              <a:srgbClr val="992A17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V="1">
            <a:off x="4299856" y="3542303"/>
            <a:ext cx="699230" cy="38649"/>
          </a:xfrm>
          <a:prstGeom prst="straightConnector1">
            <a:avLst/>
          </a:prstGeom>
          <a:ln w="28575" cap="rnd">
            <a:solidFill>
              <a:srgbClr val="992A17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5746100" y="3458324"/>
            <a:ext cx="699230" cy="38649"/>
          </a:xfrm>
          <a:prstGeom prst="straightConnector1">
            <a:avLst/>
          </a:prstGeom>
          <a:ln w="28575" cap="rnd">
            <a:solidFill>
              <a:srgbClr val="992A17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431470" y="25832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4,9%</a:t>
            </a:r>
            <a:endParaRPr lang="es-AR" sz="1600" b="1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868385" y="243262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0,8%</a:t>
            </a:r>
            <a:endParaRPr lang="es-AR" sz="16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351954" y="228200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1,5%</a:t>
            </a:r>
            <a:endParaRPr lang="es-AR" sz="1600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5798198" y="215137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2,4%</a:t>
            </a:r>
            <a:endParaRPr lang="es-AR" sz="1600" b="1" dirty="0"/>
          </a:p>
        </p:txBody>
      </p:sp>
      <p:cxnSp>
        <p:nvCxnSpPr>
          <p:cNvPr id="37" name="36 Conector recto de flecha"/>
          <p:cNvCxnSpPr/>
          <p:nvPr/>
        </p:nvCxnSpPr>
        <p:spPr>
          <a:xfrm flipV="1">
            <a:off x="1431470" y="2871834"/>
            <a:ext cx="699230" cy="38649"/>
          </a:xfrm>
          <a:prstGeom prst="straightConnector1">
            <a:avLst/>
          </a:prstGeom>
          <a:ln w="28575" cap="rnd">
            <a:solidFill>
              <a:schemeClr val="accent5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flipV="1">
            <a:off x="2868385" y="2722538"/>
            <a:ext cx="699230" cy="38649"/>
          </a:xfrm>
          <a:prstGeom prst="straightConnector1">
            <a:avLst/>
          </a:prstGeom>
          <a:ln w="28575" cap="rnd">
            <a:solidFill>
              <a:schemeClr val="accent5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flipV="1">
            <a:off x="4299856" y="2562586"/>
            <a:ext cx="699230" cy="38649"/>
          </a:xfrm>
          <a:prstGeom prst="straightConnector1">
            <a:avLst/>
          </a:prstGeom>
          <a:ln w="28575" cap="rnd">
            <a:solidFill>
              <a:schemeClr val="accent5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flipV="1">
            <a:off x="5746100" y="2431952"/>
            <a:ext cx="699230" cy="38649"/>
          </a:xfrm>
          <a:prstGeom prst="straightConnector1">
            <a:avLst/>
          </a:prstGeom>
          <a:ln w="28575" cap="rnd">
            <a:solidFill>
              <a:schemeClr val="accent5">
                <a:lumMod val="75000"/>
              </a:schemeClr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5032523" y="153728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0070C0"/>
                </a:solidFill>
              </a:rPr>
              <a:t>9.165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6462944" y="1396005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0070C0"/>
                </a:solidFill>
              </a:rPr>
              <a:t>9.568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3582390" y="1706566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0070C0"/>
                </a:solidFill>
              </a:rPr>
              <a:t>8.785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145475" y="1846914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0070C0"/>
                </a:solidFill>
              </a:rPr>
              <a:t>8.409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699664" y="203578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rgbClr val="0070C0"/>
                </a:solidFill>
              </a:rPr>
              <a:t>7.858</a:t>
            </a:r>
            <a:endParaRPr lang="es-A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50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ANA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IANAM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IANAM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CIANAM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CIANAM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CIANAM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CIANAM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CIANAM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4139</TotalTime>
  <Words>2738</Words>
  <Application>Microsoft Office PowerPoint</Application>
  <PresentationFormat>Presentación en pantalla (4:3)</PresentationFormat>
  <Paragraphs>769</Paragraphs>
  <Slides>51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2" baseType="lpstr">
      <vt:lpstr>Office Theme</vt:lpstr>
      <vt:lpstr>Diapositiva 1</vt:lpstr>
      <vt:lpstr>Informe de la Región CIANAM</vt:lpstr>
      <vt:lpstr>Superficie (km2)</vt:lpstr>
      <vt:lpstr>Población 2013 (miles de personas)</vt:lpstr>
      <vt:lpstr>PBI - CIANAM vs Mundo 2011-2013 (tasas de variación anual - %)</vt:lpstr>
      <vt:lpstr>Exportaciones 2012 (billones de U$S -trillion USA)</vt:lpstr>
      <vt:lpstr>Importaciones 2012 (billones de U$S -trillion USA)</vt:lpstr>
      <vt:lpstr>Comercio de mercancías 2012 (miles de millones de U$S y %)</vt:lpstr>
      <vt:lpstr>Comercio marítimo mundial 2009-2013 (millones de toneladas)</vt:lpstr>
      <vt:lpstr>Comercio marítimo 2010-2012 (millones de toneladas  y %)</vt:lpstr>
      <vt:lpstr>Comercio marítimo mundial 2012 (% del tonelaje mundial)</vt:lpstr>
      <vt:lpstr>Conclusiones</vt:lpstr>
      <vt:lpstr>Asuntos de Interés General</vt:lpstr>
      <vt:lpstr>Asuntos de Interés General</vt:lpstr>
      <vt:lpstr>Asuntos de Interés General</vt:lpstr>
      <vt:lpstr>Reconocimiento y Licencia del Agente Marítimo</vt:lpstr>
      <vt:lpstr>Reconocimiento y Licencia del Agente Marítimo</vt:lpstr>
      <vt:lpstr>Reconocimiento y Licencia del Agente Marítimo</vt:lpstr>
      <vt:lpstr>Reconocimiento y Licencia del Agente Marítimo</vt:lpstr>
      <vt:lpstr>Asuntos de Interés General</vt:lpstr>
      <vt:lpstr>Asuntos de Interés General</vt:lpstr>
      <vt:lpstr>Asuntos de Interés General</vt:lpstr>
      <vt:lpstr>Asuntos de Interés General</vt:lpstr>
      <vt:lpstr>Asuntos de Interés General</vt:lpstr>
      <vt:lpstr>Asuntos de Interés General</vt:lpstr>
      <vt:lpstr>Asuntos de Interés General</vt:lpstr>
      <vt:lpstr>Asuntos de Interés General</vt:lpstr>
      <vt:lpstr>Asuntos de Interés General</vt:lpstr>
      <vt:lpstr>Asuntos Institucionales</vt:lpstr>
      <vt:lpstr>Asuntos Institucionales</vt:lpstr>
      <vt:lpstr>Asuntos Institucionales</vt:lpstr>
      <vt:lpstr>Asuntos pendientes de la X Asamblea</vt:lpstr>
      <vt:lpstr> Presentación de CIANAM ante organismos  Regionales e Internacionales </vt:lpstr>
      <vt:lpstr>Asuntos Institucionales</vt:lpstr>
      <vt:lpstr>Financiación de las Asociaciones</vt:lpstr>
      <vt:lpstr>Asuntos Institucionales</vt:lpstr>
      <vt:lpstr>Proyecto de Base de Datos - Infraestructura Portuaria</vt:lpstr>
      <vt:lpstr>Diapositiva 38</vt:lpstr>
      <vt:lpstr>Temas generales</vt:lpstr>
      <vt:lpstr>Temas generales</vt:lpstr>
      <vt:lpstr>Temas generales</vt:lpstr>
      <vt:lpstr>Informe de situación</vt:lpstr>
      <vt:lpstr>Temas generales</vt:lpstr>
      <vt:lpstr>Temas generales</vt:lpstr>
      <vt:lpstr>Temas generales</vt:lpstr>
      <vt:lpstr>Temas generales</vt:lpstr>
      <vt:lpstr>Temas generales</vt:lpstr>
      <vt:lpstr>Temas generales</vt:lpstr>
      <vt:lpstr>Temas generales</vt:lpstr>
      <vt:lpstr>Temas generales</vt:lpstr>
      <vt:lpstr>Diapositiva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Marcelo</dc:creator>
  <cp:lastModifiedBy>Admin</cp:lastModifiedBy>
  <cp:revision>477</cp:revision>
  <dcterms:created xsi:type="dcterms:W3CDTF">2012-10-03T16:39:42Z</dcterms:created>
  <dcterms:modified xsi:type="dcterms:W3CDTF">2014-05-05T15:06:55Z</dcterms:modified>
</cp:coreProperties>
</file>